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31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84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10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27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80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4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88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9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5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05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5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40E36-7A10-403D-9D40-E4BCA164CBD6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D7E8-7F47-4530-88FE-93AA247578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96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64472"/>
              </p:ext>
            </p:extLst>
          </p:nvPr>
        </p:nvGraphicFramePr>
        <p:xfrm>
          <a:off x="340536" y="837851"/>
          <a:ext cx="11628551" cy="590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058">
                  <a:extLst>
                    <a:ext uri="{9D8B030D-6E8A-4147-A177-3AD203B41FA5}">
                      <a16:colId xmlns:a16="http://schemas.microsoft.com/office/drawing/2014/main" val="2962829135"/>
                    </a:ext>
                  </a:extLst>
                </a:gridCol>
                <a:gridCol w="2620370">
                  <a:extLst>
                    <a:ext uri="{9D8B030D-6E8A-4147-A177-3AD203B41FA5}">
                      <a16:colId xmlns:a16="http://schemas.microsoft.com/office/drawing/2014/main" val="2284354238"/>
                    </a:ext>
                  </a:extLst>
                </a:gridCol>
                <a:gridCol w="2579427">
                  <a:extLst>
                    <a:ext uri="{9D8B030D-6E8A-4147-A177-3AD203B41FA5}">
                      <a16:colId xmlns:a16="http://schemas.microsoft.com/office/drawing/2014/main" val="2285673923"/>
                    </a:ext>
                  </a:extLst>
                </a:gridCol>
                <a:gridCol w="2674961">
                  <a:extLst>
                    <a:ext uri="{9D8B030D-6E8A-4147-A177-3AD203B41FA5}">
                      <a16:colId xmlns:a16="http://schemas.microsoft.com/office/drawing/2014/main" val="3182436925"/>
                    </a:ext>
                  </a:extLst>
                </a:gridCol>
                <a:gridCol w="2838735">
                  <a:extLst>
                    <a:ext uri="{9D8B030D-6E8A-4147-A177-3AD203B41FA5}">
                      <a16:colId xmlns:a16="http://schemas.microsoft.com/office/drawing/2014/main" val="1082598222"/>
                    </a:ext>
                  </a:extLst>
                </a:gridCol>
              </a:tblGrid>
              <a:tr h="506290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My People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Hobbies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</a:rPr>
                        <a:t> &amp; Interests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Cities 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Customs &amp; Festivals 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020367"/>
                  </a:ext>
                </a:extLst>
              </a:tr>
              <a:tr h="982798"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 smtClean="0"/>
                        <a:t>Module </a:t>
                      </a:r>
                      <a:r>
                        <a:rPr lang="en-GB" sz="1100" b="1" dirty="0" smtClean="0"/>
                        <a:t>Overview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Socialising</a:t>
                      </a:r>
                      <a:r>
                        <a:rPr lang="en-GB" sz="1100" baseline="0" dirty="0" smtClean="0"/>
                        <a:t> and family</a:t>
                      </a:r>
                    </a:p>
                    <a:p>
                      <a:r>
                        <a:rPr lang="en-GB" sz="1100" baseline="0" dirty="0" smtClean="0"/>
                        <a:t>Describing people</a:t>
                      </a:r>
                    </a:p>
                    <a:p>
                      <a:r>
                        <a:rPr lang="en-GB" sz="1100" baseline="0" dirty="0" smtClean="0"/>
                        <a:t>Social networks &amp; making arrangements</a:t>
                      </a:r>
                    </a:p>
                    <a:p>
                      <a:r>
                        <a:rPr lang="en-GB" sz="1100" baseline="0" dirty="0" smtClean="0"/>
                        <a:t>Reading preferences </a:t>
                      </a:r>
                    </a:p>
                    <a:p>
                      <a:r>
                        <a:rPr lang="en-GB" sz="1100" baseline="0" dirty="0" smtClean="0"/>
                        <a:t>Talking </a:t>
                      </a:r>
                      <a:r>
                        <a:rPr lang="en-GB" sz="1100" baseline="0" smtClean="0"/>
                        <a:t>about relationships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Free-time activities </a:t>
                      </a:r>
                    </a:p>
                    <a:p>
                      <a:r>
                        <a:rPr lang="en-GB" sz="1100" dirty="0" smtClean="0"/>
                        <a:t>TV programmes</a:t>
                      </a:r>
                      <a:r>
                        <a:rPr lang="en-GB" sz="1100" baseline="0" dirty="0" smtClean="0"/>
                        <a:t> and films</a:t>
                      </a:r>
                    </a:p>
                    <a:p>
                      <a:r>
                        <a:rPr lang="en-GB" sz="1100" baseline="0" dirty="0" smtClean="0"/>
                        <a:t>Sports fanatics &amp; trending topics </a:t>
                      </a:r>
                    </a:p>
                    <a:p>
                      <a:r>
                        <a:rPr lang="en-GB" sz="1100" baseline="0" dirty="0" smtClean="0"/>
                        <a:t>Different types of entertainment</a:t>
                      </a:r>
                    </a:p>
                    <a:p>
                      <a:r>
                        <a:rPr lang="en-GB" sz="1100" baseline="0" dirty="0" smtClean="0"/>
                        <a:t>Role Models 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What is your area like?</a:t>
                      </a:r>
                    </a:p>
                    <a:p>
                      <a:r>
                        <a:rPr lang="en-GB" sz="1100" dirty="0" smtClean="0"/>
                        <a:t>What</a:t>
                      </a:r>
                      <a:r>
                        <a:rPr lang="en-GB" sz="1100" baseline="0" dirty="0" smtClean="0"/>
                        <a:t> will we do tomorrow?</a:t>
                      </a:r>
                    </a:p>
                    <a:p>
                      <a:r>
                        <a:rPr lang="en-GB" sz="1100" baseline="0" dirty="0" smtClean="0"/>
                        <a:t>Shopping</a:t>
                      </a:r>
                    </a:p>
                    <a:p>
                      <a:r>
                        <a:rPr lang="en-GB" sz="1100" baseline="0" dirty="0" smtClean="0"/>
                        <a:t>The pros &amp; cons of living in a city </a:t>
                      </a:r>
                    </a:p>
                    <a:p>
                      <a:r>
                        <a:rPr lang="en-GB" sz="1100" baseline="0" dirty="0" smtClean="0"/>
                        <a:t>Arequipa, Peru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Illnesses &amp;</a:t>
                      </a:r>
                      <a:r>
                        <a:rPr lang="en-GB" sz="1100" baseline="0" dirty="0" smtClean="0"/>
                        <a:t> injuries </a:t>
                      </a:r>
                    </a:p>
                    <a:p>
                      <a:r>
                        <a:rPr lang="en-GB" sz="1100" baseline="0" dirty="0" smtClean="0"/>
                        <a:t>Foods of the world</a:t>
                      </a:r>
                    </a:p>
                    <a:p>
                      <a:r>
                        <a:rPr lang="en-GB" sz="1100" baseline="0" dirty="0" smtClean="0"/>
                        <a:t>Festivals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baseline="0" dirty="0" smtClean="0"/>
                        <a:t>&amp; special celebrations</a:t>
                      </a:r>
                    </a:p>
                    <a:p>
                      <a:r>
                        <a:rPr lang="en-GB" sz="1100" baseline="0" dirty="0" smtClean="0"/>
                        <a:t>Ordering &amp; eating out </a:t>
                      </a:r>
                    </a:p>
                    <a:p>
                      <a:r>
                        <a:rPr lang="en-GB" sz="1100" baseline="0" dirty="0" smtClean="0"/>
                        <a:t>Music festivals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297583"/>
                  </a:ext>
                </a:extLst>
              </a:tr>
              <a:tr h="44672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Intended Term of study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Autumn</a:t>
                      </a:r>
                      <a:r>
                        <a:rPr lang="en-GB" sz="1100" baseline="0" dirty="0" smtClean="0"/>
                        <a:t> Term 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Autumn</a:t>
                      </a:r>
                      <a:r>
                        <a:rPr lang="en-GB" sz="1100" baseline="0" dirty="0" smtClean="0"/>
                        <a:t> Term 2/Spring Term 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Spring Term 2/Summer Term 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Summer Term 1/ Summer Term 2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265872"/>
                  </a:ext>
                </a:extLst>
              </a:tr>
              <a:tr h="6254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KO</a:t>
                      </a:r>
                      <a:r>
                        <a:rPr lang="en-GB" sz="1100" b="1" baseline="0" dirty="0" smtClean="0"/>
                        <a:t> links (also</a:t>
                      </a:r>
                      <a:r>
                        <a:rPr lang="en-GB" sz="1100" b="1" dirty="0" smtClean="0"/>
                        <a:t> on school website)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KO 3</a:t>
                      </a:r>
                      <a:r>
                        <a:rPr lang="en-GB" sz="1100" baseline="0" dirty="0" smtClean="0"/>
                        <a:t> My People</a:t>
                      </a:r>
                      <a:endParaRPr lang="en-GB" sz="1100" dirty="0" smtClean="0"/>
                    </a:p>
                    <a:p>
                      <a:r>
                        <a:rPr lang="en-GB" sz="1100" baseline="0" dirty="0" smtClean="0"/>
                        <a:t>Foundation: https://quizlet.com/_8hrhhh</a:t>
                      </a:r>
                    </a:p>
                    <a:p>
                      <a:r>
                        <a:rPr lang="en-GB" sz="1100" baseline="0" dirty="0" smtClean="0"/>
                        <a:t>Higher: https://quizlet.com/_5kxhyx</a:t>
                      </a:r>
                      <a:endParaRPr lang="en-GB" sz="1100" b="1" i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KO 4 Free</a:t>
                      </a:r>
                      <a:r>
                        <a:rPr lang="en-GB" sz="1100" baseline="0" dirty="0" smtClean="0"/>
                        <a:t> Time</a:t>
                      </a:r>
                      <a:r>
                        <a:rPr lang="en-GB" sz="1100" dirty="0" smtClean="0"/>
                        <a:t> </a:t>
                      </a:r>
                    </a:p>
                    <a:p>
                      <a:r>
                        <a:rPr lang="en-GB" sz="1100" baseline="0" dirty="0" smtClean="0"/>
                        <a:t>Foundation: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https://quizlet.com/_8dhbxs</a:t>
                      </a:r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Higher: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https://quizlet.com/_5kxgvb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KO 5 Cities</a:t>
                      </a:r>
                    </a:p>
                    <a:p>
                      <a:r>
                        <a:rPr lang="en-GB" sz="1100" dirty="0" smtClean="0"/>
                        <a:t>Foundation</a:t>
                      </a:r>
                      <a:r>
                        <a:rPr lang="en-GB" sz="1100" baseline="0" dirty="0" smtClean="0"/>
                        <a:t>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https://quizlet.com/_8db3hc</a:t>
                      </a:r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Higher: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https://quizlet.com/_5kmmnr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KO 6 Customs</a:t>
                      </a:r>
                      <a:r>
                        <a:rPr lang="en-GB" sz="1100" baseline="0" dirty="0" smtClean="0"/>
                        <a:t> &amp; Festivals</a:t>
                      </a:r>
                    </a:p>
                    <a:p>
                      <a:r>
                        <a:rPr lang="en-GB" sz="1100" dirty="0" smtClean="0"/>
                        <a:t>Foundation</a:t>
                      </a:r>
                      <a:r>
                        <a:rPr lang="en-GB" sz="1100" baseline="0" dirty="0" smtClean="0"/>
                        <a:t>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https://quizlet.com/_8db56u</a:t>
                      </a:r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Higher: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https://quizlet.com/_5kxfry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095990"/>
                  </a:ext>
                </a:extLst>
              </a:tr>
              <a:tr h="62541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Essential</a:t>
                      </a:r>
                      <a:r>
                        <a:rPr lang="en-GB" sz="1100" b="1" baseline="0" dirty="0" smtClean="0"/>
                        <a:t> knowledge to learn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KO 3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KO 4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KO 5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/>
                        <a:t>KO 6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750608"/>
                  </a:ext>
                </a:extLst>
              </a:tr>
              <a:tr h="804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Extended knowledge to research and</a:t>
                      </a:r>
                      <a:r>
                        <a:rPr lang="en-GB" sz="1100" b="1" baseline="0" dirty="0" smtClean="0"/>
                        <a:t> learn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-Research about family life in Spain &amp; Latin</a:t>
                      </a:r>
                      <a:r>
                        <a:rPr lang="en-GB" sz="1100" baseline="0" dirty="0" smtClean="0"/>
                        <a:t> America </a:t>
                      </a:r>
                    </a:p>
                    <a:p>
                      <a:r>
                        <a:rPr lang="en-GB" sz="1100" baseline="0" dirty="0" smtClean="0"/>
                        <a:t>-Research some famous Spanish authors and what they wrote, such as Lorca</a:t>
                      </a:r>
                    </a:p>
                    <a:p>
                      <a:r>
                        <a:rPr lang="en-GB" sz="1100" baseline="0" dirty="0" smtClean="0"/>
                        <a:t>-Read some Spanish news or listen to some Spanish radio apps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-Read</a:t>
                      </a:r>
                      <a:r>
                        <a:rPr lang="en-GB" sz="1100" baseline="0" dirty="0" smtClean="0"/>
                        <a:t> about </a:t>
                      </a:r>
                      <a:r>
                        <a:rPr lang="en-GB" sz="1100" dirty="0" smtClean="0"/>
                        <a:t>some more famous sportspeople in Spain &amp; Latin America </a:t>
                      </a:r>
                    </a:p>
                    <a:p>
                      <a:r>
                        <a:rPr lang="en-GB" sz="1100" dirty="0" smtClean="0"/>
                        <a:t>-Research some</a:t>
                      </a:r>
                      <a:r>
                        <a:rPr lang="en-GB" sz="1100" baseline="0" dirty="0" smtClean="0"/>
                        <a:t> inspirational people from Spain &amp; Latin America </a:t>
                      </a:r>
                      <a:endParaRPr lang="en-GB" sz="1100" dirty="0" smtClean="0"/>
                    </a:p>
                    <a:p>
                      <a:r>
                        <a:rPr lang="en-GB" sz="1100" dirty="0" smtClean="0"/>
                        <a:t>-Watch</a:t>
                      </a:r>
                      <a:r>
                        <a:rPr lang="en-GB" sz="1100" baseline="0" dirty="0" smtClean="0"/>
                        <a:t> some Spanish films/series </a:t>
                      </a:r>
                      <a:r>
                        <a:rPr lang="en-GB" sz="1100" baseline="0" smtClean="0"/>
                        <a:t>on Netflix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-Read</a:t>
                      </a:r>
                      <a:r>
                        <a:rPr lang="en-GB" sz="1100" baseline="0" dirty="0" smtClean="0"/>
                        <a:t> about</a:t>
                      </a:r>
                      <a:r>
                        <a:rPr lang="en-GB" sz="1100" dirty="0" smtClean="0"/>
                        <a:t> some Latin American cities</a:t>
                      </a:r>
                    </a:p>
                    <a:p>
                      <a:r>
                        <a:rPr lang="en-GB" sz="1100" dirty="0" smtClean="0"/>
                        <a:t>-Research some Latin American typical dishes </a:t>
                      </a:r>
                    </a:p>
                    <a:p>
                      <a:r>
                        <a:rPr lang="en-GB" sz="1100" dirty="0" smtClean="0"/>
                        <a:t>-Explore</a:t>
                      </a:r>
                      <a:r>
                        <a:rPr lang="en-GB" sz="1100" baseline="0" dirty="0" smtClean="0"/>
                        <a:t> the history of the Incas/Aztecs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-Read about</a:t>
                      </a:r>
                      <a:r>
                        <a:rPr lang="en-GB" sz="1100" baseline="0" dirty="0" smtClean="0"/>
                        <a:t> some other Latin American festivals that we haven’t covered</a:t>
                      </a:r>
                    </a:p>
                    <a:p>
                      <a:r>
                        <a:rPr lang="en-GB" sz="1100" baseline="0" dirty="0" smtClean="0"/>
                        <a:t>-Research some other Spanish music festivals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529269"/>
                  </a:ext>
                </a:extLst>
              </a:tr>
              <a:tr h="1340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Tips</a:t>
                      </a:r>
                      <a:r>
                        <a:rPr lang="en-GB" sz="1100" b="1" baseline="0" dirty="0" smtClean="0"/>
                        <a:t> for learning the knowledge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-Quizlet</a:t>
                      </a:r>
                      <a:r>
                        <a:rPr lang="en-GB" sz="1100" baseline="0" dirty="0" smtClean="0"/>
                        <a:t> practice every day</a:t>
                      </a:r>
                    </a:p>
                    <a:p>
                      <a:r>
                        <a:rPr lang="en-GB" sz="1100" dirty="0" smtClean="0"/>
                        <a:t>-Make flash cards of</a:t>
                      </a:r>
                      <a:r>
                        <a:rPr lang="en-GB" sz="1100" baseline="0" dirty="0" smtClean="0"/>
                        <a:t> the hardest ones</a:t>
                      </a:r>
                    </a:p>
                    <a:p>
                      <a:r>
                        <a:rPr lang="en-GB" sz="1100" baseline="0" dirty="0" smtClean="0"/>
                        <a:t>-Ask friends/family to test you</a:t>
                      </a:r>
                    </a:p>
                    <a:p>
                      <a:r>
                        <a:rPr lang="en-GB" sz="11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1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-Quizlet</a:t>
                      </a:r>
                      <a:r>
                        <a:rPr lang="en-GB" sz="1100" baseline="0" dirty="0" smtClean="0"/>
                        <a:t> practice every day</a:t>
                      </a:r>
                    </a:p>
                    <a:p>
                      <a:r>
                        <a:rPr lang="en-GB" sz="1100" dirty="0" smtClean="0"/>
                        <a:t>-Make flash cards of</a:t>
                      </a:r>
                      <a:r>
                        <a:rPr lang="en-GB" sz="1100" baseline="0" dirty="0" smtClean="0"/>
                        <a:t> the hardest ones</a:t>
                      </a:r>
                    </a:p>
                    <a:p>
                      <a:r>
                        <a:rPr lang="en-GB" sz="1100" baseline="0" dirty="0" smtClean="0"/>
                        <a:t>-Ask friends/family to test you</a:t>
                      </a:r>
                    </a:p>
                    <a:p>
                      <a:r>
                        <a:rPr lang="en-GB" sz="11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1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-Quizlet</a:t>
                      </a:r>
                      <a:r>
                        <a:rPr lang="en-GB" sz="1100" baseline="0" dirty="0" smtClean="0"/>
                        <a:t> practice every day</a:t>
                      </a:r>
                    </a:p>
                    <a:p>
                      <a:r>
                        <a:rPr lang="en-GB" sz="1100" dirty="0" smtClean="0"/>
                        <a:t>-Make flash cards of</a:t>
                      </a:r>
                      <a:r>
                        <a:rPr lang="en-GB" sz="1100" baseline="0" dirty="0" smtClean="0"/>
                        <a:t> the hardest ones</a:t>
                      </a:r>
                    </a:p>
                    <a:p>
                      <a:r>
                        <a:rPr lang="en-GB" sz="1100" baseline="0" dirty="0" smtClean="0"/>
                        <a:t>-Ask friends/family to test you</a:t>
                      </a:r>
                    </a:p>
                    <a:p>
                      <a:r>
                        <a:rPr lang="en-GB" sz="11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1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Quizlet</a:t>
                      </a:r>
                      <a:r>
                        <a:rPr lang="en-GB" sz="1100" baseline="0" dirty="0" smtClean="0"/>
                        <a:t> practice every day</a:t>
                      </a:r>
                    </a:p>
                    <a:p>
                      <a:r>
                        <a:rPr lang="en-GB" sz="1100" dirty="0" smtClean="0"/>
                        <a:t>-Make flash cards of</a:t>
                      </a:r>
                      <a:r>
                        <a:rPr lang="en-GB" sz="1100" baseline="0" dirty="0" smtClean="0"/>
                        <a:t> the hardest ones</a:t>
                      </a:r>
                    </a:p>
                    <a:p>
                      <a:r>
                        <a:rPr lang="en-GB" sz="1100" baseline="0" dirty="0" smtClean="0"/>
                        <a:t>-Ask friends/family to test you</a:t>
                      </a:r>
                    </a:p>
                    <a:p>
                      <a:r>
                        <a:rPr lang="en-GB" sz="11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1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36141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69337" y="99187"/>
            <a:ext cx="74243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Year 10 Spanish </a:t>
            </a:r>
            <a:r>
              <a:rPr lang="en-GB" sz="2400" dirty="0" smtClean="0">
                <a:solidFill>
                  <a:srgbClr val="FF0000"/>
                </a:solidFill>
              </a:rPr>
              <a:t>2020-21 amended for catch up</a:t>
            </a:r>
            <a:endParaRPr lang="en-GB" sz="24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6" name="Picture 8" descr="Image result for spanish symb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36" y="50118"/>
            <a:ext cx="764933" cy="764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68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46549"/>
              </p:ext>
            </p:extLst>
          </p:nvPr>
        </p:nvGraphicFramePr>
        <p:xfrm>
          <a:off x="340536" y="837851"/>
          <a:ext cx="11628551" cy="5931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058">
                  <a:extLst>
                    <a:ext uri="{9D8B030D-6E8A-4147-A177-3AD203B41FA5}">
                      <a16:colId xmlns:a16="http://schemas.microsoft.com/office/drawing/2014/main" val="2962829135"/>
                    </a:ext>
                  </a:extLst>
                </a:gridCol>
                <a:gridCol w="2620370">
                  <a:extLst>
                    <a:ext uri="{9D8B030D-6E8A-4147-A177-3AD203B41FA5}">
                      <a16:colId xmlns:a16="http://schemas.microsoft.com/office/drawing/2014/main" val="2284354238"/>
                    </a:ext>
                  </a:extLst>
                </a:gridCol>
                <a:gridCol w="2579427">
                  <a:extLst>
                    <a:ext uri="{9D8B030D-6E8A-4147-A177-3AD203B41FA5}">
                      <a16:colId xmlns:a16="http://schemas.microsoft.com/office/drawing/2014/main" val="2285673923"/>
                    </a:ext>
                  </a:extLst>
                </a:gridCol>
                <a:gridCol w="2674961">
                  <a:extLst>
                    <a:ext uri="{9D8B030D-6E8A-4147-A177-3AD203B41FA5}">
                      <a16:colId xmlns:a16="http://schemas.microsoft.com/office/drawing/2014/main" val="3182436925"/>
                    </a:ext>
                  </a:extLst>
                </a:gridCol>
                <a:gridCol w="2838735">
                  <a:extLst>
                    <a:ext uri="{9D8B030D-6E8A-4147-A177-3AD203B41FA5}">
                      <a16:colId xmlns:a16="http://schemas.microsoft.com/office/drawing/2014/main" val="1082598222"/>
                    </a:ext>
                  </a:extLst>
                </a:gridCol>
              </a:tblGrid>
              <a:tr h="506290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Hobbies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</a:rPr>
                        <a:t> &amp; Interests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Cities 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Customs &amp; Festivals 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Future work &amp; Aspirations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020367"/>
                  </a:ext>
                </a:extLst>
              </a:tr>
              <a:tr h="982798">
                <a:tc>
                  <a:txBody>
                    <a:bodyPr/>
                    <a:lstStyle/>
                    <a:p>
                      <a:pPr algn="ctr"/>
                      <a:r>
                        <a:rPr lang="en-GB" sz="1100" b="1" baseline="0" dirty="0" smtClean="0"/>
                        <a:t>Module </a:t>
                      </a:r>
                      <a:r>
                        <a:rPr lang="en-GB" sz="1100" b="1" dirty="0" smtClean="0"/>
                        <a:t>Overview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Free-time activities </a:t>
                      </a:r>
                    </a:p>
                    <a:p>
                      <a:r>
                        <a:rPr lang="en-GB" sz="1100" dirty="0" smtClean="0"/>
                        <a:t>TV programmes</a:t>
                      </a:r>
                      <a:r>
                        <a:rPr lang="en-GB" sz="1100" baseline="0" dirty="0" smtClean="0"/>
                        <a:t> and films</a:t>
                      </a:r>
                    </a:p>
                    <a:p>
                      <a:r>
                        <a:rPr lang="en-GB" sz="1100" baseline="0" dirty="0" smtClean="0"/>
                        <a:t>Sports fanatics &amp; trending topics </a:t>
                      </a:r>
                    </a:p>
                    <a:p>
                      <a:r>
                        <a:rPr lang="en-GB" sz="1100" baseline="0" dirty="0" smtClean="0"/>
                        <a:t>Different types of entertainment</a:t>
                      </a:r>
                    </a:p>
                    <a:p>
                      <a:r>
                        <a:rPr lang="en-GB" sz="1100" baseline="0" dirty="0" smtClean="0"/>
                        <a:t>Role Models 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What is your area like?</a:t>
                      </a:r>
                    </a:p>
                    <a:p>
                      <a:r>
                        <a:rPr lang="en-GB" sz="1100" dirty="0" smtClean="0"/>
                        <a:t>What</a:t>
                      </a:r>
                      <a:r>
                        <a:rPr lang="en-GB" sz="1100" baseline="0" dirty="0" smtClean="0"/>
                        <a:t> will we do tomorrow?</a:t>
                      </a:r>
                    </a:p>
                    <a:p>
                      <a:r>
                        <a:rPr lang="en-GB" sz="1100" baseline="0" dirty="0" smtClean="0"/>
                        <a:t>Shopping</a:t>
                      </a:r>
                    </a:p>
                    <a:p>
                      <a:r>
                        <a:rPr lang="en-GB" sz="1100" baseline="0" dirty="0" smtClean="0"/>
                        <a:t>The pros &amp; cons of living in a city </a:t>
                      </a:r>
                    </a:p>
                    <a:p>
                      <a:r>
                        <a:rPr lang="en-GB" sz="1100" baseline="0" dirty="0" smtClean="0"/>
                        <a:t>Arequipa, Peru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Illnesses &amp;</a:t>
                      </a:r>
                      <a:r>
                        <a:rPr lang="en-GB" sz="1100" baseline="0" dirty="0" smtClean="0"/>
                        <a:t> injuries </a:t>
                      </a:r>
                    </a:p>
                    <a:p>
                      <a:r>
                        <a:rPr lang="en-GB" sz="1100" baseline="0" dirty="0" smtClean="0"/>
                        <a:t>Foods of the world</a:t>
                      </a:r>
                    </a:p>
                    <a:p>
                      <a:r>
                        <a:rPr lang="en-GB" sz="1100" baseline="0" dirty="0" smtClean="0"/>
                        <a:t>Festivals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baseline="0" dirty="0" smtClean="0"/>
                        <a:t>&amp; special celebrations</a:t>
                      </a:r>
                    </a:p>
                    <a:p>
                      <a:r>
                        <a:rPr lang="en-GB" sz="1100" baseline="0" dirty="0" smtClean="0"/>
                        <a:t>Ordering &amp; eating out </a:t>
                      </a:r>
                    </a:p>
                    <a:p>
                      <a:r>
                        <a:rPr lang="en-GB" sz="1100" baseline="0" dirty="0" smtClean="0"/>
                        <a:t>Music festivals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What do you do to</a:t>
                      </a:r>
                      <a:r>
                        <a:rPr lang="en-GB" sz="1200" baseline="0" dirty="0" smtClean="0"/>
                        <a:t> earn money?</a:t>
                      </a:r>
                    </a:p>
                    <a:p>
                      <a:r>
                        <a:rPr lang="en-GB" sz="1200" baseline="0" dirty="0" smtClean="0"/>
                        <a:t>Work experience</a:t>
                      </a:r>
                    </a:p>
                    <a:p>
                      <a:r>
                        <a:rPr lang="en-GB" sz="1200" baseline="0" dirty="0" smtClean="0"/>
                        <a:t>Why learn languages?</a:t>
                      </a:r>
                    </a:p>
                    <a:p>
                      <a:r>
                        <a:rPr lang="en-GB" sz="1200" baseline="0" dirty="0" smtClean="0"/>
                        <a:t>Applying for a job </a:t>
                      </a:r>
                    </a:p>
                    <a:p>
                      <a:r>
                        <a:rPr lang="en-GB" sz="1200" baseline="0" dirty="0" smtClean="0"/>
                        <a:t>A gap year &amp; the future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297583"/>
                  </a:ext>
                </a:extLst>
              </a:tr>
              <a:tr h="44672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Intended Term of study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Autumn</a:t>
                      </a:r>
                      <a:r>
                        <a:rPr lang="en-GB" sz="1100" baseline="0" dirty="0" smtClean="0"/>
                        <a:t> Term 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Autumn Term 2 / Spring Term 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Spring Term 2 / Summer Term 1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Summer Term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265872"/>
                  </a:ext>
                </a:extLst>
              </a:tr>
              <a:tr h="6254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KO</a:t>
                      </a:r>
                      <a:r>
                        <a:rPr lang="en-GB" sz="1100" b="1" baseline="0" dirty="0" smtClean="0"/>
                        <a:t> links (also</a:t>
                      </a:r>
                      <a:r>
                        <a:rPr lang="en-GB" sz="1100" b="1" dirty="0" smtClean="0"/>
                        <a:t> on school website)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KO 4 Free</a:t>
                      </a:r>
                      <a:r>
                        <a:rPr lang="en-GB" sz="1100" baseline="0" dirty="0" smtClean="0"/>
                        <a:t> Time</a:t>
                      </a:r>
                      <a:r>
                        <a:rPr lang="en-GB" sz="1100" dirty="0" smtClean="0"/>
                        <a:t> </a:t>
                      </a:r>
                    </a:p>
                    <a:p>
                      <a:r>
                        <a:rPr lang="en-GB" sz="1100" baseline="0" dirty="0" smtClean="0"/>
                        <a:t>Foundation: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https://quizlet.com/_8dhbxs</a:t>
                      </a:r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Higher: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https://quizlet.com/_5kxgvb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KO 5 Cities</a:t>
                      </a:r>
                    </a:p>
                    <a:p>
                      <a:r>
                        <a:rPr lang="en-GB" sz="1100" dirty="0" smtClean="0"/>
                        <a:t>Foundation</a:t>
                      </a:r>
                      <a:r>
                        <a:rPr lang="en-GB" sz="1100" baseline="0" dirty="0" smtClean="0"/>
                        <a:t>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https://quizlet.com/_8db3hc</a:t>
                      </a:r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Higher: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https://quizlet.com/_5kmmnr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KO 6 Customs</a:t>
                      </a:r>
                      <a:r>
                        <a:rPr lang="en-GB" sz="1100" baseline="0" dirty="0" smtClean="0"/>
                        <a:t> &amp; Festivals</a:t>
                      </a:r>
                    </a:p>
                    <a:p>
                      <a:r>
                        <a:rPr lang="en-GB" sz="1100" dirty="0" smtClean="0"/>
                        <a:t>Foundation</a:t>
                      </a:r>
                      <a:r>
                        <a:rPr lang="en-GB" sz="1100" baseline="0" dirty="0" smtClean="0"/>
                        <a:t>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https://quizlet.com/_8db56u</a:t>
                      </a:r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Higher: </a:t>
                      </a:r>
                      <a:r>
                        <a:rPr lang="en-GB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https://quizlet.com/_5kxfry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KO 7</a:t>
                      </a:r>
                      <a:r>
                        <a:rPr lang="en-GB" sz="1200" baseline="0" dirty="0" smtClean="0"/>
                        <a:t> Future work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Foundation: 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https://quizlet.com/_6ugc05</a:t>
                      </a:r>
                      <a:endParaRPr lang="en-GB" sz="12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Higher: 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https://quizlet.com/_5kxe0k</a:t>
                      </a: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095990"/>
                  </a:ext>
                </a:extLst>
              </a:tr>
              <a:tr h="62541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Essential</a:t>
                      </a:r>
                      <a:r>
                        <a:rPr lang="en-GB" sz="1100" b="1" baseline="0" dirty="0" smtClean="0"/>
                        <a:t> knowledge to learn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KO 4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KO 5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/>
                        <a:t>KO 6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KO 7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750608"/>
                  </a:ext>
                </a:extLst>
              </a:tr>
              <a:tr h="804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Extended knowledge to research and</a:t>
                      </a:r>
                      <a:r>
                        <a:rPr lang="en-GB" sz="1100" b="1" baseline="0" dirty="0" smtClean="0"/>
                        <a:t> learn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-Read</a:t>
                      </a:r>
                      <a:r>
                        <a:rPr lang="en-GB" sz="1100" baseline="0" dirty="0" smtClean="0"/>
                        <a:t> about </a:t>
                      </a:r>
                      <a:r>
                        <a:rPr lang="en-GB" sz="1100" dirty="0" smtClean="0"/>
                        <a:t>some more famous sportspeople in Spain &amp; Latin America </a:t>
                      </a:r>
                    </a:p>
                    <a:p>
                      <a:r>
                        <a:rPr lang="en-GB" sz="1100" dirty="0" smtClean="0"/>
                        <a:t>-Research some</a:t>
                      </a:r>
                      <a:r>
                        <a:rPr lang="en-GB" sz="1100" baseline="0" dirty="0" smtClean="0"/>
                        <a:t> inspirational people from Spain &amp; Latin America </a:t>
                      </a:r>
                      <a:endParaRPr lang="en-GB" sz="1100" dirty="0" smtClean="0"/>
                    </a:p>
                    <a:p>
                      <a:r>
                        <a:rPr lang="en-GB" sz="1100" dirty="0" smtClean="0"/>
                        <a:t>-Watch</a:t>
                      </a:r>
                      <a:r>
                        <a:rPr lang="en-GB" sz="1100" baseline="0" dirty="0" smtClean="0"/>
                        <a:t> some Spanish films/series </a:t>
                      </a:r>
                      <a:r>
                        <a:rPr lang="en-GB" sz="1100" baseline="0" smtClean="0"/>
                        <a:t>on Netflix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-Read</a:t>
                      </a:r>
                      <a:r>
                        <a:rPr lang="en-GB" sz="1100" baseline="0" dirty="0" smtClean="0"/>
                        <a:t> about</a:t>
                      </a:r>
                      <a:r>
                        <a:rPr lang="en-GB" sz="1100" dirty="0" smtClean="0"/>
                        <a:t> some Latin American cities</a:t>
                      </a:r>
                    </a:p>
                    <a:p>
                      <a:r>
                        <a:rPr lang="en-GB" sz="1100" dirty="0" smtClean="0"/>
                        <a:t>-Research some Latin American typical dishes </a:t>
                      </a:r>
                    </a:p>
                    <a:p>
                      <a:r>
                        <a:rPr lang="en-GB" sz="1100" dirty="0" smtClean="0"/>
                        <a:t>-Explore</a:t>
                      </a:r>
                      <a:r>
                        <a:rPr lang="en-GB" sz="1100" baseline="0" dirty="0" smtClean="0"/>
                        <a:t> the history of the Incas/Aztecs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-Read about</a:t>
                      </a:r>
                      <a:r>
                        <a:rPr lang="en-GB" sz="1100" baseline="0" dirty="0" smtClean="0"/>
                        <a:t> some other Latin American festivals that we haven’t covered</a:t>
                      </a:r>
                    </a:p>
                    <a:p>
                      <a:r>
                        <a:rPr lang="en-GB" sz="1100" baseline="0" dirty="0" smtClean="0"/>
                        <a:t>-Research some other Spanish music festivals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-Read</a:t>
                      </a:r>
                      <a:r>
                        <a:rPr lang="en-GB" sz="1200" baseline="0" dirty="0" smtClean="0"/>
                        <a:t> about youth employment in Spain &amp; Latin America </a:t>
                      </a:r>
                    </a:p>
                    <a:p>
                      <a:r>
                        <a:rPr lang="en-GB" sz="1200" baseline="0" dirty="0" smtClean="0"/>
                        <a:t>-Research careers in which you can use languages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529269"/>
                  </a:ext>
                </a:extLst>
              </a:tr>
              <a:tr h="1340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Tips</a:t>
                      </a:r>
                      <a:r>
                        <a:rPr lang="en-GB" sz="1100" b="1" baseline="0" dirty="0" smtClean="0"/>
                        <a:t> for learning the knowledge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-Quizlet</a:t>
                      </a:r>
                      <a:r>
                        <a:rPr lang="en-GB" sz="1100" baseline="0" dirty="0" smtClean="0"/>
                        <a:t> practice every day</a:t>
                      </a:r>
                    </a:p>
                    <a:p>
                      <a:r>
                        <a:rPr lang="en-GB" sz="1100" dirty="0" smtClean="0"/>
                        <a:t>-Make flash cards of</a:t>
                      </a:r>
                      <a:r>
                        <a:rPr lang="en-GB" sz="1100" baseline="0" dirty="0" smtClean="0"/>
                        <a:t> the hardest ones</a:t>
                      </a:r>
                    </a:p>
                    <a:p>
                      <a:r>
                        <a:rPr lang="en-GB" sz="1100" baseline="0" dirty="0" smtClean="0"/>
                        <a:t>-Ask friends/family to test you</a:t>
                      </a:r>
                    </a:p>
                    <a:p>
                      <a:r>
                        <a:rPr lang="en-GB" sz="11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1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-Quizlet</a:t>
                      </a:r>
                      <a:r>
                        <a:rPr lang="en-GB" sz="1100" baseline="0" dirty="0" smtClean="0"/>
                        <a:t> practice every day</a:t>
                      </a:r>
                    </a:p>
                    <a:p>
                      <a:r>
                        <a:rPr lang="en-GB" sz="1100" dirty="0" smtClean="0"/>
                        <a:t>-Make flash cards of</a:t>
                      </a:r>
                      <a:r>
                        <a:rPr lang="en-GB" sz="1100" baseline="0" dirty="0" smtClean="0"/>
                        <a:t> the hardest ones</a:t>
                      </a:r>
                    </a:p>
                    <a:p>
                      <a:r>
                        <a:rPr lang="en-GB" sz="1100" baseline="0" dirty="0" smtClean="0"/>
                        <a:t>-Ask friends/family to test you</a:t>
                      </a:r>
                    </a:p>
                    <a:p>
                      <a:r>
                        <a:rPr lang="en-GB" sz="11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1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Quizlet</a:t>
                      </a:r>
                      <a:r>
                        <a:rPr lang="en-GB" sz="1100" baseline="0" dirty="0" smtClean="0"/>
                        <a:t> practice every day</a:t>
                      </a:r>
                    </a:p>
                    <a:p>
                      <a:r>
                        <a:rPr lang="en-GB" sz="1100" dirty="0" smtClean="0"/>
                        <a:t>-Make flash cards of</a:t>
                      </a:r>
                      <a:r>
                        <a:rPr lang="en-GB" sz="1100" baseline="0" dirty="0" smtClean="0"/>
                        <a:t> the hardest ones</a:t>
                      </a:r>
                    </a:p>
                    <a:p>
                      <a:r>
                        <a:rPr lang="en-GB" sz="1100" baseline="0" dirty="0" smtClean="0"/>
                        <a:t>-Ask friends/family to test you</a:t>
                      </a:r>
                    </a:p>
                    <a:p>
                      <a:r>
                        <a:rPr lang="en-GB" sz="11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1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Quizlet</a:t>
                      </a:r>
                      <a:r>
                        <a:rPr lang="en-GB" sz="1200" baseline="0" dirty="0" smtClean="0"/>
                        <a:t> practice every day</a:t>
                      </a:r>
                    </a:p>
                    <a:p>
                      <a:r>
                        <a:rPr lang="en-GB" sz="1200" dirty="0" smtClean="0"/>
                        <a:t>-Make flash cards of</a:t>
                      </a:r>
                      <a:r>
                        <a:rPr lang="en-GB" sz="1200" baseline="0" dirty="0" smtClean="0"/>
                        <a:t> the hardest ones</a:t>
                      </a:r>
                    </a:p>
                    <a:p>
                      <a:r>
                        <a:rPr lang="en-GB" sz="1200" baseline="0" dirty="0" smtClean="0"/>
                        <a:t>-Ask friends/family to test you</a:t>
                      </a:r>
                    </a:p>
                    <a:p>
                      <a:r>
                        <a:rPr lang="en-GB" sz="12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2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36141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69337" y="99187"/>
            <a:ext cx="74243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Year 10 Spanish </a:t>
            </a:r>
            <a:r>
              <a:rPr lang="en-GB" sz="2400" dirty="0" smtClean="0">
                <a:solidFill>
                  <a:srgbClr val="FF0000"/>
                </a:solidFill>
              </a:rPr>
              <a:t>2021-22</a:t>
            </a:r>
            <a:endParaRPr lang="en-GB" sz="24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6" name="Picture 8" descr="Image result for spanish symb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36" y="50118"/>
            <a:ext cx="764933" cy="764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3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896633" y="989743"/>
          <a:ext cx="9587399" cy="5412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320">
                  <a:extLst>
                    <a:ext uri="{9D8B030D-6E8A-4147-A177-3AD203B41FA5}">
                      <a16:colId xmlns:a16="http://schemas.microsoft.com/office/drawing/2014/main" val="2962829135"/>
                    </a:ext>
                  </a:extLst>
                </a:gridCol>
                <a:gridCol w="2933473">
                  <a:extLst>
                    <a:ext uri="{9D8B030D-6E8A-4147-A177-3AD203B41FA5}">
                      <a16:colId xmlns:a16="http://schemas.microsoft.com/office/drawing/2014/main" val="2284354238"/>
                    </a:ext>
                  </a:extLst>
                </a:gridCol>
                <a:gridCol w="5545606">
                  <a:extLst>
                    <a:ext uri="{9D8B030D-6E8A-4147-A177-3AD203B41FA5}">
                      <a16:colId xmlns:a16="http://schemas.microsoft.com/office/drawing/2014/main" val="2285673923"/>
                    </a:ext>
                  </a:extLst>
                </a:gridCol>
              </a:tblGrid>
              <a:tr h="50629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The World 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Revision of all KO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s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20367"/>
                  </a:ext>
                </a:extLst>
              </a:tr>
              <a:tr h="982798">
                <a:tc>
                  <a:txBody>
                    <a:bodyPr/>
                    <a:lstStyle/>
                    <a:p>
                      <a:pPr algn="ctr"/>
                      <a:r>
                        <a:rPr lang="en-GB" sz="1200" b="1" baseline="0" dirty="0" smtClean="0"/>
                        <a:t>Module </a:t>
                      </a:r>
                      <a:r>
                        <a:rPr lang="en-GB" sz="1200" b="1" dirty="0" smtClean="0"/>
                        <a:t>Overview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Types of</a:t>
                      </a:r>
                      <a:r>
                        <a:rPr lang="en-GB" sz="1200" baseline="0" dirty="0" smtClean="0"/>
                        <a:t> houses &amp; the environment</a:t>
                      </a:r>
                    </a:p>
                    <a:p>
                      <a:r>
                        <a:rPr lang="en-GB" sz="1200" baseline="0" dirty="0" smtClean="0"/>
                        <a:t>Healthy eating and diet-related problems</a:t>
                      </a:r>
                    </a:p>
                    <a:p>
                      <a:r>
                        <a:rPr lang="en-GB" sz="1200" baseline="0" dirty="0" smtClean="0"/>
                        <a:t>Global issues &amp; acting locally </a:t>
                      </a:r>
                    </a:p>
                    <a:p>
                      <a:r>
                        <a:rPr lang="en-GB" sz="1200" baseline="0" dirty="0" smtClean="0"/>
                        <a:t>Living life to the full</a:t>
                      </a:r>
                    </a:p>
                    <a:p>
                      <a:r>
                        <a:rPr lang="en-GB" sz="1200" baseline="0" dirty="0" smtClean="0"/>
                        <a:t>International sporting events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297583"/>
                  </a:ext>
                </a:extLst>
              </a:tr>
              <a:tr h="44672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Intended Term of study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Autumn Term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265872"/>
                  </a:ext>
                </a:extLst>
              </a:tr>
              <a:tr h="6254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smtClean="0"/>
                        <a:t>KO</a:t>
                      </a:r>
                      <a:r>
                        <a:rPr lang="en-GB" sz="1200" b="1" baseline="0" smtClean="0"/>
                        <a:t> links (also</a:t>
                      </a:r>
                      <a:r>
                        <a:rPr lang="en-GB" sz="1200" b="1" smtClean="0"/>
                        <a:t> on school website)</a:t>
                      </a:r>
                      <a:endParaRPr lang="en-GB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KO 8 The world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Foundation: 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https://quizlet.com/_8dhh3x</a:t>
                      </a:r>
                      <a:endParaRPr lang="en-GB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Higher</a:t>
                      </a:r>
                      <a:r>
                        <a:rPr lang="en-GB" sz="1200" baseline="0" dirty="0" smtClean="0"/>
                        <a:t>: 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https://quizlet.com/_5kmr0e</a:t>
                      </a: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095990"/>
                  </a:ext>
                </a:extLst>
              </a:tr>
              <a:tr h="6254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Essential</a:t>
                      </a:r>
                      <a:r>
                        <a:rPr lang="en-GB" sz="1200" b="1" baseline="0" dirty="0" smtClean="0"/>
                        <a:t> knowledge to learn</a:t>
                      </a: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KO 8 &amp; Quizlet vocabulary (see links in your vocabulary booklet)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750608"/>
                  </a:ext>
                </a:extLst>
              </a:tr>
              <a:tr h="804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Extended knowledge to research and</a:t>
                      </a:r>
                      <a:r>
                        <a:rPr lang="en-GB" sz="1200" b="1" baseline="0" dirty="0" smtClean="0"/>
                        <a:t> learn</a:t>
                      </a:r>
                      <a:endParaRPr lang="en-GB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-Read</a:t>
                      </a:r>
                      <a:r>
                        <a:rPr lang="en-GB" sz="1200" baseline="0" dirty="0" smtClean="0"/>
                        <a:t> about specific global issues in Spain &amp; Latin America </a:t>
                      </a:r>
                    </a:p>
                    <a:p>
                      <a:r>
                        <a:rPr lang="en-GB" sz="1200" baseline="0" dirty="0" smtClean="0"/>
                        <a:t>-Research types of housing &amp; charities in Spain &amp; Latin America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529269"/>
                  </a:ext>
                </a:extLst>
              </a:tr>
              <a:tr h="1340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Tips</a:t>
                      </a:r>
                      <a:r>
                        <a:rPr lang="en-GB" sz="1200" b="1" baseline="0" dirty="0" smtClean="0"/>
                        <a:t> for learning the knowledge</a:t>
                      </a:r>
                      <a:endParaRPr lang="en-GB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Quizlet</a:t>
                      </a:r>
                      <a:r>
                        <a:rPr lang="en-GB" sz="1200" baseline="0" dirty="0" smtClean="0"/>
                        <a:t> practice every day</a:t>
                      </a:r>
                    </a:p>
                    <a:p>
                      <a:r>
                        <a:rPr lang="en-GB" sz="1200" dirty="0" smtClean="0"/>
                        <a:t>-Make flash cards of</a:t>
                      </a:r>
                      <a:r>
                        <a:rPr lang="en-GB" sz="1200" baseline="0" dirty="0" smtClean="0"/>
                        <a:t> the hardest ones</a:t>
                      </a:r>
                    </a:p>
                    <a:p>
                      <a:r>
                        <a:rPr lang="en-GB" sz="1200" baseline="0" dirty="0" smtClean="0"/>
                        <a:t>-Ask friends/family to test you</a:t>
                      </a:r>
                    </a:p>
                    <a:p>
                      <a:r>
                        <a:rPr lang="en-GB" sz="1200" baseline="0" dirty="0" smtClean="0"/>
                        <a:t>-Cover up the words &amp; write or say them from memory</a:t>
                      </a:r>
                    </a:p>
                    <a:p>
                      <a:r>
                        <a:rPr lang="en-GB" sz="1200" baseline="0" dirty="0" smtClean="0"/>
                        <a:t>-Practise little &amp; often – repetition is key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36141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6633" y="187055"/>
            <a:ext cx="74243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Year 11 Spanish</a:t>
            </a:r>
            <a:endParaRPr lang="en-GB" sz="2400" dirty="0"/>
          </a:p>
          <a:p>
            <a:endParaRPr lang="en-GB" dirty="0"/>
          </a:p>
        </p:txBody>
      </p:sp>
      <p:pic>
        <p:nvPicPr>
          <p:cNvPr id="6" name="Picture 8" descr="Image result for spanish symb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61" y="9243"/>
            <a:ext cx="1368191" cy="136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2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91CFA12834524FAFF6FDC2DFD6007F" ma:contentTypeVersion="12" ma:contentTypeDescription="Create a new document." ma:contentTypeScope="" ma:versionID="2fc6951d673b6d117cc4e64562e6c5c9">
  <xsd:schema xmlns:xsd="http://www.w3.org/2001/XMLSchema" xmlns:xs="http://www.w3.org/2001/XMLSchema" xmlns:p="http://schemas.microsoft.com/office/2006/metadata/properties" xmlns:ns2="8beff84b-12ef-40c5-b413-6f23a5196ebd" xmlns:ns3="2c5be579-4f96-4d49-84cc-d2412a1854a6" targetNamespace="http://schemas.microsoft.com/office/2006/metadata/properties" ma:root="true" ma:fieldsID="a589f7d113ef075179f23ce30b83cd61" ns2:_="" ns3:_="">
    <xsd:import namespace="8beff84b-12ef-40c5-b413-6f23a5196ebd"/>
    <xsd:import namespace="2c5be579-4f96-4d49-84cc-d2412a185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ff84b-12ef-40c5-b413-6f23a5196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be579-4f96-4d49-84cc-d2412a185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1107D8-24C1-4B94-98EA-0C9ADEED3DA5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8beff84b-12ef-40c5-b413-6f23a5196ebd"/>
    <ds:schemaRef ds:uri="http://purl.org/dc/elements/1.1/"/>
    <ds:schemaRef ds:uri="http://schemas.openxmlformats.org/package/2006/metadata/core-properties"/>
    <ds:schemaRef ds:uri="2c5be579-4f96-4d49-84cc-d2412a1854a6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5BDA3C9-FE55-4FC4-A9D6-2CFB90F3CE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BDDA40-A250-43FB-9E78-7C35E2A7D3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eff84b-12ef-40c5-b413-6f23a5196ebd"/>
    <ds:schemaRef ds:uri="2c5be579-4f96-4d49-84cc-d2412a185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1201</Words>
  <Application>Microsoft Office PowerPoint</Application>
  <PresentationFormat>Widescreen</PresentationFormat>
  <Paragraphs>203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Torch Academy Gateway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Tervit Staff 8924020</dc:creator>
  <cp:lastModifiedBy>L Tervit Staff 8924020</cp:lastModifiedBy>
  <cp:revision>11</cp:revision>
  <dcterms:created xsi:type="dcterms:W3CDTF">2020-06-01T07:57:16Z</dcterms:created>
  <dcterms:modified xsi:type="dcterms:W3CDTF">2021-02-10T09:31:20Z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0x0101006991CFA12834524FAFF6FDC2DFD6007F</vt:lpwstr>
  </property>
</Properties>
</file>