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7" r:id="rId5"/>
    <p:sldId id="258" r:id="rId6"/>
    <p:sldId id="259" r:id="rId7"/>
    <p:sldId id="260" r:id="rId8"/>
    <p:sldId id="261" r:id="rId9"/>
    <p:sldId id="262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0" d="100"/>
          <a:sy n="70" d="100"/>
        </p:scale>
        <p:origin x="66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presProps" Target="presProps.xml"/><Relationship Id="rId5" Type="http://schemas.openxmlformats.org/officeDocument/2006/relationships/slide" Target="slides/slide1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CE3E03-B955-4418-BC3D-B8B618989AE3}" type="datetimeFigureOut">
              <a:rPr lang="en-GB" smtClean="0"/>
              <a:t>17/06/2020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C53051-0B9A-49C4-8C25-2305823203E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985284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CE3E03-B955-4418-BC3D-B8B618989AE3}" type="datetimeFigureOut">
              <a:rPr lang="en-GB" smtClean="0"/>
              <a:t>17/06/2020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C53051-0B9A-49C4-8C25-2305823203E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073815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CE3E03-B955-4418-BC3D-B8B618989AE3}" type="datetimeFigureOut">
              <a:rPr lang="en-GB" smtClean="0"/>
              <a:t>17/06/2020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C53051-0B9A-49C4-8C25-2305823203E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683229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CE3E03-B955-4418-BC3D-B8B618989AE3}" type="datetimeFigureOut">
              <a:rPr lang="en-GB" smtClean="0"/>
              <a:t>17/06/2020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C53051-0B9A-49C4-8C25-2305823203E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317879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CE3E03-B955-4418-BC3D-B8B618989AE3}" type="datetimeFigureOut">
              <a:rPr lang="en-GB" smtClean="0"/>
              <a:t>17/06/2020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C53051-0B9A-49C4-8C25-2305823203E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851264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CE3E03-B955-4418-BC3D-B8B618989AE3}" type="datetimeFigureOut">
              <a:rPr lang="en-GB" smtClean="0"/>
              <a:t>17/06/2020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C53051-0B9A-49C4-8C25-2305823203E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801942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CE3E03-B955-4418-BC3D-B8B618989AE3}" type="datetimeFigureOut">
              <a:rPr lang="en-GB" smtClean="0"/>
              <a:t>17/06/2020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C53051-0B9A-49C4-8C25-2305823203E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216369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CE3E03-B955-4418-BC3D-B8B618989AE3}" type="datetimeFigureOut">
              <a:rPr lang="en-GB" smtClean="0"/>
              <a:t>17/06/2020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C53051-0B9A-49C4-8C25-2305823203E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33924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CE3E03-B955-4418-BC3D-B8B618989AE3}" type="datetimeFigureOut">
              <a:rPr lang="en-GB" smtClean="0"/>
              <a:t>17/06/2020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C53051-0B9A-49C4-8C25-2305823203E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573599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CE3E03-B955-4418-BC3D-B8B618989AE3}" type="datetimeFigureOut">
              <a:rPr lang="en-GB" smtClean="0"/>
              <a:t>17/06/2020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C53051-0B9A-49C4-8C25-2305823203E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527903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CE3E03-B955-4418-BC3D-B8B618989AE3}" type="datetimeFigureOut">
              <a:rPr lang="en-GB" smtClean="0"/>
              <a:t>17/06/2020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C53051-0B9A-49C4-8C25-2305823203E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946815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CE3E03-B955-4418-BC3D-B8B618989AE3}" type="datetimeFigureOut">
              <a:rPr lang="en-GB" smtClean="0"/>
              <a:t>17/06/2020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C53051-0B9A-49C4-8C25-2305823203E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610278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6.jpeg"/><Relationship Id="rId12" Type="http://schemas.openxmlformats.org/officeDocument/2006/relationships/image" Target="../media/image1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11" Type="http://schemas.openxmlformats.org/officeDocument/2006/relationships/image" Target="../media/image19.png"/><Relationship Id="rId5" Type="http://schemas.openxmlformats.org/officeDocument/2006/relationships/image" Target="../media/image16.png"/><Relationship Id="rId10" Type="http://schemas.openxmlformats.org/officeDocument/2006/relationships/image" Target="../media/image11.png"/><Relationship Id="rId4" Type="http://schemas.openxmlformats.org/officeDocument/2006/relationships/image" Target="../media/image15.png"/><Relationship Id="rId9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13" Type="http://schemas.openxmlformats.org/officeDocument/2006/relationships/image" Target="../media/image27.png"/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12" Type="http://schemas.openxmlformats.org/officeDocument/2006/relationships/image" Target="../media/image2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png"/><Relationship Id="rId11" Type="http://schemas.openxmlformats.org/officeDocument/2006/relationships/image" Target="../media/image11.png"/><Relationship Id="rId5" Type="http://schemas.openxmlformats.org/officeDocument/2006/relationships/image" Target="../media/image22.png"/><Relationship Id="rId10" Type="http://schemas.openxmlformats.org/officeDocument/2006/relationships/image" Target="../media/image6.jpeg"/><Relationship Id="rId4" Type="http://schemas.openxmlformats.org/officeDocument/2006/relationships/image" Target="../media/image21.png"/><Relationship Id="rId9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28.pn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Relationship Id="rId9" Type="http://schemas.openxmlformats.org/officeDocument/2006/relationships/image" Target="../media/image31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32.png"/><Relationship Id="rId7" Type="http://schemas.openxmlformats.org/officeDocument/2006/relationships/image" Target="../media/image3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5.png"/><Relationship Id="rId11" Type="http://schemas.openxmlformats.org/officeDocument/2006/relationships/image" Target="../media/image37.png"/><Relationship Id="rId5" Type="http://schemas.openxmlformats.org/officeDocument/2006/relationships/image" Target="../media/image34.png"/><Relationship Id="rId10" Type="http://schemas.openxmlformats.org/officeDocument/2006/relationships/image" Target="../media/image11.png"/><Relationship Id="rId4" Type="http://schemas.openxmlformats.org/officeDocument/2006/relationships/image" Target="../media/image33.png"/><Relationship Id="rId9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13" Type="http://schemas.openxmlformats.org/officeDocument/2006/relationships/image" Target="../media/image11.png"/><Relationship Id="rId3" Type="http://schemas.openxmlformats.org/officeDocument/2006/relationships/image" Target="../media/image38.png"/><Relationship Id="rId7" Type="http://schemas.openxmlformats.org/officeDocument/2006/relationships/image" Target="../media/image42.png"/><Relationship Id="rId12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1.png"/><Relationship Id="rId11" Type="http://schemas.openxmlformats.org/officeDocument/2006/relationships/image" Target="../media/image5.png"/><Relationship Id="rId5" Type="http://schemas.openxmlformats.org/officeDocument/2006/relationships/image" Target="../media/image40.png"/><Relationship Id="rId10" Type="http://schemas.openxmlformats.org/officeDocument/2006/relationships/image" Target="../media/image45.png"/><Relationship Id="rId4" Type="http://schemas.openxmlformats.org/officeDocument/2006/relationships/image" Target="../media/image39.png"/><Relationship Id="rId9" Type="http://schemas.openxmlformats.org/officeDocument/2006/relationships/image" Target="../media/image4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599277" y="0"/>
            <a:ext cx="38635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accent1"/>
                </a:solidFill>
                <a:latin typeface="Cooper Black" panose="0208090404030B020404" pitchFamily="18" charset="0"/>
              </a:rPr>
              <a:t>Spanish</a:t>
            </a:r>
          </a:p>
        </p:txBody>
      </p:sp>
      <p:pic>
        <p:nvPicPr>
          <p:cNvPr id="4" name="Picture 3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27" r="7628" b="23139"/>
          <a:stretch/>
        </p:blipFill>
        <p:spPr>
          <a:xfrm>
            <a:off x="11528149" y="31397"/>
            <a:ext cx="634315" cy="67587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75323" y="64069"/>
            <a:ext cx="1523954" cy="646331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1200" dirty="0"/>
              <a:t>Year 9</a:t>
            </a:r>
            <a:r>
              <a:rPr lang="en-GB" sz="1200" dirty="0" smtClean="0"/>
              <a:t> </a:t>
            </a:r>
            <a:r>
              <a:rPr lang="en-GB" sz="1200" dirty="0"/>
              <a:t>Homework</a:t>
            </a:r>
          </a:p>
          <a:p>
            <a:pPr algn="ctr"/>
            <a:r>
              <a:rPr lang="en-GB" sz="1200" dirty="0"/>
              <a:t>Knowledge Organiser</a:t>
            </a:r>
          </a:p>
          <a:p>
            <a:pPr algn="ctr"/>
            <a:r>
              <a:rPr lang="en-GB" sz="1200" dirty="0"/>
              <a:t>Autumn Term 1</a:t>
            </a:r>
          </a:p>
        </p:txBody>
      </p:sp>
      <p:sp>
        <p:nvSpPr>
          <p:cNvPr id="18" name="AutoShape 25" descr="Free PNG Alphabet - Konfest"/>
          <p:cNvSpPr>
            <a:spLocks noChangeAspect="1" noChangeArrowheads="1"/>
          </p:cNvSpPr>
          <p:nvPr/>
        </p:nvSpPr>
        <p:spPr bwMode="auto">
          <a:xfrm>
            <a:off x="1298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6" name="Title 3"/>
          <p:cNvSpPr txBox="1">
            <a:spLocks/>
          </p:cNvSpPr>
          <p:nvPr/>
        </p:nvSpPr>
        <p:spPr>
          <a:xfrm>
            <a:off x="1674600" y="335124"/>
            <a:ext cx="9911610" cy="43634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kern="1200" spc="-60" baseline="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sz="2400" b="1" dirty="0" smtClean="0">
                <a:solidFill>
                  <a:srgbClr val="002060"/>
                </a:solidFill>
              </a:rPr>
              <a:t>Modal verbs &amp; present continuous –  https</a:t>
            </a:r>
            <a:r>
              <a:rPr lang="en-GB" sz="2400" b="1" dirty="0">
                <a:solidFill>
                  <a:srgbClr val="002060"/>
                </a:solidFill>
              </a:rPr>
              <a:t>://quizlet.com/_</a:t>
            </a:r>
            <a:r>
              <a:rPr lang="en-GB" sz="2400" b="1" dirty="0" smtClean="0">
                <a:solidFill>
                  <a:srgbClr val="002060"/>
                </a:solidFill>
              </a:rPr>
              <a:t>5kxhyx </a:t>
            </a:r>
            <a:endParaRPr lang="en-GB" sz="2400" b="1" dirty="0">
              <a:solidFill>
                <a:srgbClr val="002060"/>
              </a:solidFill>
            </a:endParaRPr>
          </a:p>
        </p:txBody>
      </p:sp>
      <p:sp>
        <p:nvSpPr>
          <p:cNvPr id="2048" name="AutoShape 37" descr="Orange letter g icon - Free orange letter icons"/>
          <p:cNvSpPr>
            <a:spLocks noChangeAspect="1" noChangeArrowheads="1"/>
          </p:cNvSpPr>
          <p:nvPr/>
        </p:nvSpPr>
        <p:spPr bwMode="auto">
          <a:xfrm>
            <a:off x="1450975" y="7938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050" name="AutoShape 39" descr="Orange letter g icon - Free orange letter icons"/>
          <p:cNvSpPr>
            <a:spLocks noChangeAspect="1" noChangeArrowheads="1"/>
          </p:cNvSpPr>
          <p:nvPr/>
        </p:nvSpPr>
        <p:spPr bwMode="auto">
          <a:xfrm>
            <a:off x="1603375" y="160338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2062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016" t="24455" r="29825" b="23386"/>
          <a:stretch>
            <a:fillRect/>
          </a:stretch>
        </p:blipFill>
        <p:spPr bwMode="auto">
          <a:xfrm>
            <a:off x="152146" y="845766"/>
            <a:ext cx="4117095" cy="2934664"/>
          </a:xfrm>
          <a:prstGeom prst="rect">
            <a:avLst/>
          </a:prstGeom>
          <a:noFill/>
          <a:ln w="19050">
            <a:solidFill>
              <a:srgbClr val="FF33C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553" t="40697" r="32082" b="36951"/>
          <a:stretch>
            <a:fillRect/>
          </a:stretch>
        </p:blipFill>
        <p:spPr bwMode="auto">
          <a:xfrm>
            <a:off x="4308161" y="827288"/>
            <a:ext cx="4448219" cy="1457820"/>
          </a:xfrm>
          <a:prstGeom prst="rect">
            <a:avLst/>
          </a:prstGeom>
          <a:noFill/>
          <a:ln w="19050">
            <a:solidFill>
              <a:srgbClr val="FF33C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5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287" t="27321" r="24989" b="23958"/>
          <a:stretch>
            <a:fillRect/>
          </a:stretch>
        </p:blipFill>
        <p:spPr bwMode="auto">
          <a:xfrm>
            <a:off x="6913610" y="2370189"/>
            <a:ext cx="5189575" cy="2803406"/>
          </a:xfrm>
          <a:prstGeom prst="rect">
            <a:avLst/>
          </a:prstGeom>
          <a:noFill/>
          <a:ln w="19050">
            <a:solidFill>
              <a:srgbClr val="FFFF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Rectangle 21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21" name="Rectangle 22"/>
          <p:cNvSpPr>
            <a:spLocks noChangeArrowheads="1"/>
          </p:cNvSpPr>
          <p:nvPr/>
        </p:nvSpPr>
        <p:spPr bwMode="auto">
          <a:xfrm>
            <a:off x="0" y="4572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altLang="en-US" sz="11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		</a:t>
            </a:r>
          </a:p>
        </p:txBody>
      </p:sp>
      <p:pic>
        <p:nvPicPr>
          <p:cNvPr id="36" name="Picture 35" descr="Image result for number 1"/>
          <p:cNvPicPr/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052"/>
          <a:stretch/>
        </p:blipFill>
        <p:spPr bwMode="auto">
          <a:xfrm>
            <a:off x="4151575" y="2321182"/>
            <a:ext cx="313172" cy="340550"/>
          </a:xfrm>
          <a:prstGeom prst="rect">
            <a:avLst/>
          </a:prstGeom>
          <a:noFill/>
          <a:ln>
            <a:solidFill>
              <a:srgbClr val="FF33CC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1" name="Picture 50" descr="Image result for number 3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48559" y="4847353"/>
            <a:ext cx="359455" cy="299685"/>
          </a:xfrm>
          <a:prstGeom prst="rect">
            <a:avLst/>
          </a:prstGeom>
          <a:noFill/>
          <a:ln w="28575">
            <a:solidFill>
              <a:srgbClr val="FFFF00"/>
            </a:solidFill>
          </a:ln>
        </p:spPr>
      </p:pic>
      <p:pic>
        <p:nvPicPr>
          <p:cNvPr id="56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521" t="37067" r="31438" b="33894"/>
          <a:stretch>
            <a:fillRect/>
          </a:stretch>
        </p:blipFill>
        <p:spPr bwMode="auto">
          <a:xfrm>
            <a:off x="99593" y="3887612"/>
            <a:ext cx="4236835" cy="1819397"/>
          </a:xfrm>
          <a:prstGeom prst="rect">
            <a:avLst/>
          </a:prstGeom>
          <a:noFill/>
          <a:ln w="19050">
            <a:solidFill>
              <a:srgbClr val="7030A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7" name="Picture 8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595" t="47765" r="32512" b="37715"/>
          <a:stretch>
            <a:fillRect/>
          </a:stretch>
        </p:blipFill>
        <p:spPr bwMode="auto">
          <a:xfrm>
            <a:off x="99593" y="5771641"/>
            <a:ext cx="4065329" cy="925066"/>
          </a:xfrm>
          <a:prstGeom prst="rect">
            <a:avLst/>
          </a:prstGeom>
          <a:noFill/>
          <a:ln w="19050">
            <a:solidFill>
              <a:srgbClr val="7030A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8" name="Picture 6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217" t="42606" r="38100" b="34467"/>
          <a:stretch>
            <a:fillRect/>
          </a:stretch>
        </p:blipFill>
        <p:spPr bwMode="auto">
          <a:xfrm>
            <a:off x="4336428" y="5241626"/>
            <a:ext cx="2849197" cy="1430690"/>
          </a:xfrm>
          <a:prstGeom prst="rect">
            <a:avLst/>
          </a:prstGeom>
          <a:noFill/>
          <a:ln w="19050">
            <a:solidFill>
              <a:srgbClr val="7030A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9" name="Picture 10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81" t="54070" r="28320" b="18227"/>
          <a:stretch>
            <a:fillRect/>
          </a:stretch>
        </p:blipFill>
        <p:spPr bwMode="auto">
          <a:xfrm>
            <a:off x="7505792" y="5200152"/>
            <a:ext cx="4597393" cy="1513639"/>
          </a:xfrm>
          <a:prstGeom prst="rect">
            <a:avLst/>
          </a:prstGeom>
          <a:noFill/>
          <a:ln w="19050">
            <a:solidFill>
              <a:srgbClr val="FFFF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0" name="Picture 49" descr="Image result for number 2"/>
          <p:cNvPicPr/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1920" y="5667811"/>
            <a:ext cx="290878" cy="342265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9355513" y="754062"/>
            <a:ext cx="2301922" cy="1535814"/>
          </a:xfrm>
          <a:prstGeom prst="rect">
            <a:avLst/>
          </a:prstGeom>
          <a:ln>
            <a:solidFill>
              <a:schemeClr val="accent4">
                <a:lumMod val="75000"/>
              </a:schemeClr>
            </a:solidFill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4476930" y="2705334"/>
            <a:ext cx="2372675" cy="1375347"/>
          </a:xfrm>
          <a:prstGeom prst="rect">
            <a:avLst/>
          </a:prstGeom>
          <a:ln>
            <a:solidFill>
              <a:schemeClr val="accent4">
                <a:lumMod val="75000"/>
              </a:schemeClr>
            </a:solidFill>
          </a:ln>
        </p:spPr>
      </p:pic>
      <p:sp>
        <p:nvSpPr>
          <p:cNvPr id="23" name="Rounded Rectangle 22"/>
          <p:cNvSpPr/>
          <p:nvPr/>
        </p:nvSpPr>
        <p:spPr>
          <a:xfrm>
            <a:off x="4509242" y="4080680"/>
            <a:ext cx="2372366" cy="1066357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b="1" dirty="0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La </a:t>
            </a:r>
            <a:r>
              <a:rPr lang="en-GB" sz="1200" b="1" dirty="0" err="1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magnífica</a:t>
            </a:r>
            <a:r>
              <a:rPr lang="en-GB" sz="1200" b="1" dirty="0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1200" b="1" dirty="0" err="1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</a:t>
            </a:r>
            <a:r>
              <a:rPr lang="en-GB" sz="1200" b="1" dirty="0" err="1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rquitectura</a:t>
            </a:r>
            <a:r>
              <a:rPr lang="en-GB" sz="1200" b="1" dirty="0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‘art nouveau’ de Antoni Gaudi, </a:t>
            </a:r>
            <a:r>
              <a:rPr lang="es-ES" sz="1200" b="1" dirty="0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considerado </a:t>
            </a:r>
            <a:r>
              <a:rPr lang="es-ES" sz="1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una de las figuras claves del movimiento modernista</a:t>
            </a:r>
            <a:endParaRPr lang="en-GB" sz="1200" b="1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8932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599277" y="0"/>
            <a:ext cx="38635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accent1"/>
                </a:solidFill>
                <a:latin typeface="Cooper Black" panose="0208090404030B020404" pitchFamily="18" charset="0"/>
              </a:rPr>
              <a:t>Spanish</a:t>
            </a:r>
          </a:p>
        </p:txBody>
      </p:sp>
      <p:pic>
        <p:nvPicPr>
          <p:cNvPr id="4" name="Picture 3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27" r="7628" b="23139"/>
          <a:stretch/>
        </p:blipFill>
        <p:spPr>
          <a:xfrm>
            <a:off x="11528149" y="31397"/>
            <a:ext cx="634315" cy="67587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75323" y="64069"/>
            <a:ext cx="1523954" cy="646331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1200" dirty="0"/>
              <a:t>Year 9</a:t>
            </a:r>
            <a:r>
              <a:rPr lang="en-GB" sz="1200" dirty="0" smtClean="0"/>
              <a:t> </a:t>
            </a:r>
            <a:r>
              <a:rPr lang="en-GB" sz="1200" dirty="0"/>
              <a:t>Homework</a:t>
            </a:r>
          </a:p>
          <a:p>
            <a:pPr algn="ctr"/>
            <a:r>
              <a:rPr lang="en-GB" sz="1200" dirty="0"/>
              <a:t>Knowledge Organiser</a:t>
            </a:r>
          </a:p>
          <a:p>
            <a:pPr algn="ctr"/>
            <a:r>
              <a:rPr lang="en-GB" sz="1200" dirty="0"/>
              <a:t>Autumn Term </a:t>
            </a:r>
            <a:r>
              <a:rPr lang="en-GB" sz="1200" dirty="0" smtClean="0"/>
              <a:t>2</a:t>
            </a:r>
            <a:endParaRPr lang="en-GB" sz="1200" dirty="0"/>
          </a:p>
        </p:txBody>
      </p:sp>
      <p:sp>
        <p:nvSpPr>
          <p:cNvPr id="18" name="AutoShape 25" descr="Free PNG Alphabet - Konfest"/>
          <p:cNvSpPr>
            <a:spLocks noChangeAspect="1" noChangeArrowheads="1"/>
          </p:cNvSpPr>
          <p:nvPr/>
        </p:nvSpPr>
        <p:spPr bwMode="auto">
          <a:xfrm>
            <a:off x="1298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6" name="Title 3"/>
          <p:cNvSpPr txBox="1">
            <a:spLocks/>
          </p:cNvSpPr>
          <p:nvPr/>
        </p:nvSpPr>
        <p:spPr>
          <a:xfrm>
            <a:off x="1674600" y="335124"/>
            <a:ext cx="9911610" cy="43634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kern="1200" spc="-60" baseline="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sz="2400" b="1" dirty="0" smtClean="0">
                <a:solidFill>
                  <a:srgbClr val="002060"/>
                </a:solidFill>
              </a:rPr>
              <a:t>Negatives &amp; superlatives - </a:t>
            </a:r>
            <a:r>
              <a:rPr lang="en-GB" sz="2400" b="1" dirty="0">
                <a:solidFill>
                  <a:srgbClr val="002060"/>
                </a:solidFill>
              </a:rPr>
              <a:t>https://quizlet.com/_</a:t>
            </a:r>
            <a:r>
              <a:rPr lang="en-GB" sz="2400" b="1" dirty="0" smtClean="0">
                <a:solidFill>
                  <a:srgbClr val="002060"/>
                </a:solidFill>
              </a:rPr>
              <a:t>5hvx7i  </a:t>
            </a:r>
            <a:endParaRPr lang="en-GB" sz="2400" b="1" dirty="0">
              <a:solidFill>
                <a:srgbClr val="002060"/>
              </a:solidFill>
            </a:endParaRPr>
          </a:p>
        </p:txBody>
      </p:sp>
      <p:sp>
        <p:nvSpPr>
          <p:cNvPr id="2048" name="AutoShape 37" descr="Orange letter g icon - Free orange letter icons"/>
          <p:cNvSpPr>
            <a:spLocks noChangeAspect="1" noChangeArrowheads="1"/>
          </p:cNvSpPr>
          <p:nvPr/>
        </p:nvSpPr>
        <p:spPr bwMode="auto">
          <a:xfrm>
            <a:off x="1450975" y="7938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050" name="AutoShape 39" descr="Orange letter g icon - Free orange letter icons"/>
          <p:cNvSpPr>
            <a:spLocks noChangeAspect="1" noChangeArrowheads="1"/>
          </p:cNvSpPr>
          <p:nvPr/>
        </p:nvSpPr>
        <p:spPr bwMode="auto">
          <a:xfrm>
            <a:off x="1603375" y="160338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0" name="Rectangle 21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21" name="Rectangle 22"/>
          <p:cNvSpPr>
            <a:spLocks noChangeArrowheads="1"/>
          </p:cNvSpPr>
          <p:nvPr/>
        </p:nvSpPr>
        <p:spPr bwMode="auto">
          <a:xfrm>
            <a:off x="0" y="4572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altLang="en-US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		</a:t>
            </a:r>
          </a:p>
        </p:txBody>
      </p:sp>
      <p:pic>
        <p:nvPicPr>
          <p:cNvPr id="28" name="Picture 27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496" t="34964" r="36703" b="32174"/>
          <a:stretch/>
        </p:blipFill>
        <p:spPr bwMode="auto">
          <a:xfrm>
            <a:off x="186178" y="4157862"/>
            <a:ext cx="3443994" cy="2527923"/>
          </a:xfrm>
          <a:prstGeom prst="rect">
            <a:avLst/>
          </a:prstGeom>
          <a:ln w="19050">
            <a:solidFill>
              <a:srgbClr val="7030A0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9" name="Picture 28"/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997" t="30760" r="22948" b="27589"/>
          <a:stretch/>
        </p:blipFill>
        <p:spPr bwMode="auto">
          <a:xfrm>
            <a:off x="148069" y="908663"/>
            <a:ext cx="7163723" cy="3112005"/>
          </a:xfrm>
          <a:prstGeom prst="rect">
            <a:avLst/>
          </a:prstGeom>
          <a:ln w="19050">
            <a:solidFill>
              <a:srgbClr val="FF33CC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0" name="Picture 29"/>
          <p:cNvPicPr/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810" t="38402" r="34231" b="41155"/>
          <a:stretch/>
        </p:blipFill>
        <p:spPr bwMode="auto">
          <a:xfrm>
            <a:off x="3691620" y="4157862"/>
            <a:ext cx="3746409" cy="1560550"/>
          </a:xfrm>
          <a:prstGeom prst="rect">
            <a:avLst/>
          </a:prstGeom>
          <a:ln w="19050">
            <a:solidFill>
              <a:srgbClr val="7030A0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1" name="Picture 30"/>
          <p:cNvPicPr/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422" t="27895" r="34768" b="25487"/>
          <a:stretch/>
        </p:blipFill>
        <p:spPr bwMode="auto">
          <a:xfrm>
            <a:off x="7537585" y="859337"/>
            <a:ext cx="4307720" cy="3665055"/>
          </a:xfrm>
          <a:prstGeom prst="rect">
            <a:avLst/>
          </a:prstGeom>
          <a:ln w="19050">
            <a:solidFill>
              <a:srgbClr val="FFFF00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3" name="Picture 32"/>
          <p:cNvPicPr/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076" t="51777" r="39282" b="26252"/>
          <a:stretch/>
        </p:blipFill>
        <p:spPr bwMode="auto">
          <a:xfrm>
            <a:off x="5663276" y="5460822"/>
            <a:ext cx="2528345" cy="1201142"/>
          </a:xfrm>
          <a:prstGeom prst="rect">
            <a:avLst/>
          </a:prstGeom>
          <a:ln w="19050">
            <a:solidFill>
              <a:srgbClr val="7030A0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7" name="Picture 36" descr="Image result for number 1"/>
          <p:cNvPicPr/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052"/>
          <a:stretch/>
        </p:blipFill>
        <p:spPr bwMode="auto">
          <a:xfrm>
            <a:off x="6998620" y="3655675"/>
            <a:ext cx="313172" cy="340550"/>
          </a:xfrm>
          <a:prstGeom prst="rect">
            <a:avLst/>
          </a:prstGeom>
          <a:noFill/>
          <a:ln>
            <a:solidFill>
              <a:srgbClr val="FF33CC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8" name="Picture 37" descr="Image result for number 3"/>
          <p:cNvPicPr/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85850" y="4172207"/>
            <a:ext cx="359455" cy="363981"/>
          </a:xfrm>
          <a:prstGeom prst="rect">
            <a:avLst/>
          </a:prstGeom>
          <a:noFill/>
          <a:ln w="28575">
            <a:solidFill>
              <a:srgbClr val="FFFF00"/>
            </a:solidFill>
          </a:ln>
        </p:spPr>
      </p:pic>
      <p:pic>
        <p:nvPicPr>
          <p:cNvPr id="39" name="Picture 38" descr="Image result for number 2"/>
          <p:cNvPicPr/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4525" y="5719128"/>
            <a:ext cx="290878" cy="342265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256205" y="4612260"/>
            <a:ext cx="1490575" cy="2049704"/>
          </a:xfrm>
          <a:prstGeom prst="rect">
            <a:avLst/>
          </a:prstGeom>
        </p:spPr>
      </p:pic>
      <p:sp>
        <p:nvSpPr>
          <p:cNvPr id="22" name="Rounded Rectangle 21"/>
          <p:cNvSpPr/>
          <p:nvPr/>
        </p:nvSpPr>
        <p:spPr>
          <a:xfrm>
            <a:off x="9718001" y="4624056"/>
            <a:ext cx="2223790" cy="2061729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100" b="1" dirty="0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Don Quixote de la Mancha written by Miguel de Cervantes. </a:t>
            </a:r>
          </a:p>
          <a:p>
            <a:pPr algn="ctr"/>
            <a:r>
              <a:rPr lang="en-GB" sz="1100" dirty="0" smtClean="0">
                <a:solidFill>
                  <a:srgbClr val="002060"/>
                </a:solidFill>
              </a:rPr>
              <a:t>Published </a:t>
            </a:r>
            <a:r>
              <a:rPr lang="en-GB" sz="1100" dirty="0">
                <a:solidFill>
                  <a:srgbClr val="002060"/>
                </a:solidFill>
              </a:rPr>
              <a:t>in two parts, in 1605 and 1615, Don Quixote is the most influential work of literature from the Spanish Golden Age and the entire Spanish literary </a:t>
            </a:r>
            <a:r>
              <a:rPr lang="en-GB" sz="1100" dirty="0" smtClean="0">
                <a:solidFill>
                  <a:srgbClr val="002060"/>
                </a:solidFill>
              </a:rPr>
              <a:t>canon. It is translated in 145 languages and is the most translated book after the Bible.</a:t>
            </a:r>
            <a:endParaRPr lang="en-GB" sz="1100" b="1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3488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599277" y="0"/>
            <a:ext cx="38635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accent1"/>
                </a:solidFill>
                <a:latin typeface="Cooper Black" panose="0208090404030B020404" pitchFamily="18" charset="0"/>
              </a:rPr>
              <a:t>Spanish</a:t>
            </a:r>
          </a:p>
        </p:txBody>
      </p:sp>
      <p:pic>
        <p:nvPicPr>
          <p:cNvPr id="4" name="Picture 3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27" r="7628" b="23139"/>
          <a:stretch/>
        </p:blipFill>
        <p:spPr>
          <a:xfrm>
            <a:off x="11528149" y="31397"/>
            <a:ext cx="634315" cy="67587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75323" y="64069"/>
            <a:ext cx="1523954" cy="646331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1200" dirty="0"/>
              <a:t>Year 9</a:t>
            </a:r>
            <a:r>
              <a:rPr lang="en-GB" sz="1200" dirty="0" smtClean="0"/>
              <a:t> </a:t>
            </a:r>
            <a:r>
              <a:rPr lang="en-GB" sz="1200" dirty="0"/>
              <a:t>Homework</a:t>
            </a:r>
          </a:p>
          <a:p>
            <a:pPr algn="ctr"/>
            <a:r>
              <a:rPr lang="en-GB" sz="1200" dirty="0"/>
              <a:t>Knowledge Organiser</a:t>
            </a:r>
          </a:p>
          <a:p>
            <a:pPr algn="ctr"/>
            <a:r>
              <a:rPr lang="en-GB" sz="1200" dirty="0" smtClean="0"/>
              <a:t>Spring </a:t>
            </a:r>
            <a:r>
              <a:rPr lang="en-GB" sz="1200" dirty="0"/>
              <a:t>Term 1</a:t>
            </a:r>
          </a:p>
        </p:txBody>
      </p:sp>
      <p:sp>
        <p:nvSpPr>
          <p:cNvPr id="18" name="AutoShape 25" descr="Free PNG Alphabet - Konfest"/>
          <p:cNvSpPr>
            <a:spLocks noChangeAspect="1" noChangeArrowheads="1"/>
          </p:cNvSpPr>
          <p:nvPr/>
        </p:nvSpPr>
        <p:spPr bwMode="auto">
          <a:xfrm>
            <a:off x="1298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6" name="Title 3"/>
          <p:cNvSpPr txBox="1">
            <a:spLocks/>
          </p:cNvSpPr>
          <p:nvPr/>
        </p:nvSpPr>
        <p:spPr>
          <a:xfrm>
            <a:off x="1674600" y="335124"/>
            <a:ext cx="9911610" cy="43634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kern="1200" spc="-60" baseline="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sz="2400" b="1" dirty="0" smtClean="0">
                <a:solidFill>
                  <a:srgbClr val="002060"/>
                </a:solidFill>
              </a:rPr>
              <a:t>Object pronouns &amp; infinitives </a:t>
            </a:r>
            <a:r>
              <a:rPr lang="en-GB" sz="2400" b="1" dirty="0">
                <a:solidFill>
                  <a:srgbClr val="002060"/>
                </a:solidFill>
              </a:rPr>
              <a:t> </a:t>
            </a:r>
            <a:r>
              <a:rPr lang="en-GB" sz="2400" b="1" dirty="0" smtClean="0">
                <a:solidFill>
                  <a:srgbClr val="002060"/>
                </a:solidFill>
              </a:rPr>
              <a:t>- </a:t>
            </a:r>
            <a:r>
              <a:rPr lang="en-GB" sz="2400" b="1" dirty="0">
                <a:solidFill>
                  <a:srgbClr val="002060"/>
                </a:solidFill>
              </a:rPr>
              <a:t>https://quizlet.com/_5hvx7i</a:t>
            </a:r>
            <a:r>
              <a:rPr lang="en-GB" sz="2400" b="1" dirty="0" smtClean="0">
                <a:solidFill>
                  <a:srgbClr val="002060"/>
                </a:solidFill>
              </a:rPr>
              <a:t> </a:t>
            </a:r>
            <a:endParaRPr lang="en-GB" sz="2400" b="1" dirty="0">
              <a:solidFill>
                <a:srgbClr val="002060"/>
              </a:solidFill>
            </a:endParaRPr>
          </a:p>
        </p:txBody>
      </p:sp>
      <p:sp>
        <p:nvSpPr>
          <p:cNvPr id="2048" name="AutoShape 37" descr="Orange letter g icon - Free orange letter icons"/>
          <p:cNvSpPr>
            <a:spLocks noChangeAspect="1" noChangeArrowheads="1"/>
          </p:cNvSpPr>
          <p:nvPr/>
        </p:nvSpPr>
        <p:spPr bwMode="auto">
          <a:xfrm>
            <a:off x="1450975" y="7938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050" name="AutoShape 39" descr="Orange letter g icon - Free orange letter icons"/>
          <p:cNvSpPr>
            <a:spLocks noChangeAspect="1" noChangeArrowheads="1"/>
          </p:cNvSpPr>
          <p:nvPr/>
        </p:nvSpPr>
        <p:spPr bwMode="auto">
          <a:xfrm>
            <a:off x="1603375" y="160338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0" name="Rectangle 21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21" name="Rectangle 22"/>
          <p:cNvSpPr>
            <a:spLocks noChangeArrowheads="1"/>
          </p:cNvSpPr>
          <p:nvPr/>
        </p:nvSpPr>
        <p:spPr bwMode="auto">
          <a:xfrm>
            <a:off x="0" y="4572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altLang="en-US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		</a:t>
            </a:r>
          </a:p>
        </p:txBody>
      </p:sp>
      <p:pic>
        <p:nvPicPr>
          <p:cNvPr id="17" name="Picture 16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520" t="29041" r="30470" b="26634"/>
          <a:stretch/>
        </p:blipFill>
        <p:spPr bwMode="auto">
          <a:xfrm>
            <a:off x="179387" y="946255"/>
            <a:ext cx="4485096" cy="3066187"/>
          </a:xfrm>
          <a:prstGeom prst="rect">
            <a:avLst/>
          </a:prstGeom>
          <a:ln w="19050">
            <a:solidFill>
              <a:srgbClr val="FF33CC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9" name="Picture 18"/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046" t="66106" r="39926" b="25678"/>
          <a:stretch/>
        </p:blipFill>
        <p:spPr bwMode="auto">
          <a:xfrm>
            <a:off x="75323" y="6085812"/>
            <a:ext cx="5283437" cy="616490"/>
          </a:xfrm>
          <a:prstGeom prst="rect">
            <a:avLst/>
          </a:prstGeom>
          <a:ln w="19050">
            <a:solidFill>
              <a:srgbClr val="FF33CC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2" name="Picture 21"/>
          <p:cNvPicPr/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487" t="38785" r="33694" b="33321"/>
          <a:stretch/>
        </p:blipFill>
        <p:spPr bwMode="auto">
          <a:xfrm>
            <a:off x="6328824" y="926057"/>
            <a:ext cx="5516482" cy="2687263"/>
          </a:xfrm>
          <a:prstGeom prst="rect">
            <a:avLst/>
          </a:prstGeom>
          <a:ln w="19050">
            <a:solidFill>
              <a:srgbClr val="7030A0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3" name="Picture 22"/>
          <p:cNvPicPr/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78" t="36110" r="36058" b="32747"/>
          <a:stretch/>
        </p:blipFill>
        <p:spPr bwMode="auto">
          <a:xfrm>
            <a:off x="179387" y="4012442"/>
            <a:ext cx="2795598" cy="2020400"/>
          </a:xfrm>
          <a:prstGeom prst="rect">
            <a:avLst/>
          </a:prstGeom>
          <a:ln w="19050">
            <a:solidFill>
              <a:srgbClr val="FF33CC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4" name="Picture 23"/>
          <p:cNvPicPr/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992" t="15476" r="35628" b="59686"/>
          <a:stretch/>
        </p:blipFill>
        <p:spPr bwMode="auto">
          <a:xfrm>
            <a:off x="8276111" y="3811492"/>
            <a:ext cx="3768171" cy="1856873"/>
          </a:xfrm>
          <a:prstGeom prst="rect">
            <a:avLst/>
          </a:prstGeom>
          <a:ln w="19050">
            <a:solidFill>
              <a:srgbClr val="FFFF00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5" name="Picture 24"/>
          <p:cNvPicPr/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884" t="79098" r="41539" b="13069"/>
          <a:stretch/>
        </p:blipFill>
        <p:spPr bwMode="auto">
          <a:xfrm>
            <a:off x="8298134" y="6038802"/>
            <a:ext cx="3724124" cy="663500"/>
          </a:xfrm>
          <a:prstGeom prst="rect">
            <a:avLst/>
          </a:prstGeom>
          <a:ln w="19050">
            <a:solidFill>
              <a:srgbClr val="FFFF00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6" name="Picture 25" descr="Image result for number 1"/>
          <p:cNvPicPr/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052"/>
          <a:stretch/>
        </p:blipFill>
        <p:spPr bwMode="auto">
          <a:xfrm>
            <a:off x="2689807" y="3963315"/>
            <a:ext cx="313172" cy="340550"/>
          </a:xfrm>
          <a:prstGeom prst="rect">
            <a:avLst/>
          </a:prstGeom>
          <a:noFill/>
          <a:ln>
            <a:solidFill>
              <a:srgbClr val="FF33CC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7" name="Picture 26" descr="Image result for number 3"/>
          <p:cNvPicPr/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6111" y="5668365"/>
            <a:ext cx="359455" cy="299685"/>
          </a:xfrm>
          <a:prstGeom prst="rect">
            <a:avLst/>
          </a:prstGeom>
          <a:noFill/>
          <a:ln w="28575">
            <a:solidFill>
              <a:srgbClr val="FFFF00"/>
            </a:solidFill>
          </a:ln>
        </p:spPr>
      </p:pic>
      <p:pic>
        <p:nvPicPr>
          <p:cNvPr id="28" name="Picture 27" descr="Image result for number 2"/>
          <p:cNvPicPr/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44035" y="3239026"/>
            <a:ext cx="290878" cy="342265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</p:pic>
      <p:pic>
        <p:nvPicPr>
          <p:cNvPr id="29" name="Picture 28"/>
          <p:cNvPicPr/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010" t="38976" r="40034" b="41154"/>
          <a:stretch/>
        </p:blipFill>
        <p:spPr bwMode="auto">
          <a:xfrm>
            <a:off x="5693080" y="5317972"/>
            <a:ext cx="2562381" cy="1391525"/>
          </a:xfrm>
          <a:prstGeom prst="rect">
            <a:avLst/>
          </a:prstGeom>
          <a:ln w="19050">
            <a:solidFill>
              <a:srgbClr val="FFFF00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358760" y="3759080"/>
            <a:ext cx="2869186" cy="1486398"/>
          </a:xfrm>
          <a:prstGeom prst="rect">
            <a:avLst/>
          </a:prstGeom>
          <a:ln>
            <a:solidFill>
              <a:srgbClr val="FF0000"/>
            </a:solidFill>
          </a:ln>
        </p:spPr>
      </p:pic>
      <p:sp>
        <p:nvSpPr>
          <p:cNvPr id="7" name="Rounded Rectangle 6"/>
          <p:cNvSpPr/>
          <p:nvPr/>
        </p:nvSpPr>
        <p:spPr>
          <a:xfrm>
            <a:off x="3098019" y="4073709"/>
            <a:ext cx="2212576" cy="1940026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100" dirty="0">
                <a:solidFill>
                  <a:srgbClr val="002060"/>
                </a:solidFill>
              </a:rPr>
              <a:t>On the 24th June every year, </a:t>
            </a:r>
            <a:r>
              <a:rPr lang="en-GB" sz="1100" dirty="0" smtClean="0">
                <a:solidFill>
                  <a:srgbClr val="002060"/>
                </a:solidFill>
              </a:rPr>
              <a:t>Cusco in Peru </a:t>
            </a:r>
            <a:r>
              <a:rPr lang="en-GB" sz="1100" dirty="0">
                <a:solidFill>
                  <a:srgbClr val="002060"/>
                </a:solidFill>
              </a:rPr>
              <a:t>celebrates the most famous of all pre-Columbian festivals: the </a:t>
            </a:r>
            <a:r>
              <a:rPr lang="en-GB" sz="1100" b="1" dirty="0" smtClean="0">
                <a:solidFill>
                  <a:srgbClr val="002060"/>
                </a:solidFill>
              </a:rPr>
              <a:t>Inti </a:t>
            </a:r>
            <a:r>
              <a:rPr lang="en-GB" sz="1100" b="1" dirty="0" err="1" smtClean="0">
                <a:solidFill>
                  <a:srgbClr val="002060"/>
                </a:solidFill>
              </a:rPr>
              <a:t>Raymi</a:t>
            </a:r>
            <a:r>
              <a:rPr lang="en-GB" sz="1100" dirty="0" smtClean="0">
                <a:solidFill>
                  <a:srgbClr val="002060"/>
                </a:solidFill>
              </a:rPr>
              <a:t>, also </a:t>
            </a:r>
            <a:r>
              <a:rPr lang="en-GB" sz="1100" dirty="0">
                <a:solidFill>
                  <a:srgbClr val="002060"/>
                </a:solidFill>
              </a:rPr>
              <a:t>known as the </a:t>
            </a:r>
            <a:r>
              <a:rPr lang="en-GB" sz="1100" b="1" dirty="0">
                <a:solidFill>
                  <a:srgbClr val="002060"/>
                </a:solidFill>
              </a:rPr>
              <a:t>Inca Festival of the Sun</a:t>
            </a:r>
            <a:r>
              <a:rPr lang="en-GB" sz="1100" dirty="0">
                <a:solidFill>
                  <a:srgbClr val="002060"/>
                </a:solidFill>
              </a:rPr>
              <a:t>. </a:t>
            </a:r>
            <a:r>
              <a:rPr lang="en-GB" sz="1100" dirty="0" smtClean="0">
                <a:solidFill>
                  <a:srgbClr val="002060"/>
                </a:solidFill>
              </a:rPr>
              <a:t>Inti </a:t>
            </a:r>
            <a:r>
              <a:rPr lang="en-GB" sz="1100" dirty="0">
                <a:solidFill>
                  <a:srgbClr val="002060"/>
                </a:solidFill>
              </a:rPr>
              <a:t>was one of the most revered gods for the ancient Incas and his </a:t>
            </a:r>
            <a:r>
              <a:rPr lang="en-GB" sz="1100" dirty="0" smtClean="0">
                <a:solidFill>
                  <a:srgbClr val="002060"/>
                </a:solidFill>
              </a:rPr>
              <a:t>festival</a:t>
            </a:r>
            <a:r>
              <a:rPr lang="en-GB" sz="1100" dirty="0">
                <a:solidFill>
                  <a:srgbClr val="002060"/>
                </a:solidFill>
              </a:rPr>
              <a:t>, which first started in the early 1400s, is aimed to </a:t>
            </a:r>
            <a:r>
              <a:rPr lang="en-GB" sz="1100" dirty="0" smtClean="0">
                <a:solidFill>
                  <a:srgbClr val="002060"/>
                </a:solidFill>
              </a:rPr>
              <a:t>honour him.</a:t>
            </a:r>
            <a:endParaRPr lang="en-GB" sz="1100" dirty="0">
              <a:solidFill>
                <a:srgbClr val="002060"/>
              </a:solidFill>
            </a:endParaRPr>
          </a:p>
        </p:txBody>
      </p:sp>
      <p:sp>
        <p:nvSpPr>
          <p:cNvPr id="30" name="Rounded Rectangle 29"/>
          <p:cNvSpPr/>
          <p:nvPr/>
        </p:nvSpPr>
        <p:spPr>
          <a:xfrm>
            <a:off x="4799469" y="859337"/>
            <a:ext cx="1394369" cy="2803583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100" b="1" dirty="0">
                <a:solidFill>
                  <a:srgbClr val="002060"/>
                </a:solidFill>
              </a:rPr>
              <a:t>The Incas, an American Indian people, were originally a small tribe in the southern highlands of Peru. In less than a century, during the 1400s, they built one of the largest, most tightly controlled empires the world has ever known</a:t>
            </a:r>
            <a:endParaRPr lang="en-GB" sz="11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0058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599277" y="0"/>
            <a:ext cx="38635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accent1"/>
                </a:solidFill>
                <a:latin typeface="Cooper Black" panose="0208090404030B020404" pitchFamily="18" charset="0"/>
              </a:rPr>
              <a:t>Spanish</a:t>
            </a:r>
          </a:p>
        </p:txBody>
      </p:sp>
      <p:pic>
        <p:nvPicPr>
          <p:cNvPr id="4" name="Picture 3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27" r="7628" b="23139"/>
          <a:stretch/>
        </p:blipFill>
        <p:spPr>
          <a:xfrm>
            <a:off x="11528149" y="31397"/>
            <a:ext cx="634315" cy="67587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75323" y="64069"/>
            <a:ext cx="1523954" cy="646331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1200" dirty="0"/>
              <a:t>Year 9</a:t>
            </a:r>
            <a:r>
              <a:rPr lang="en-GB" sz="1200" dirty="0" smtClean="0"/>
              <a:t> </a:t>
            </a:r>
            <a:r>
              <a:rPr lang="en-GB" sz="1200" dirty="0"/>
              <a:t>Homework</a:t>
            </a:r>
          </a:p>
          <a:p>
            <a:pPr algn="ctr"/>
            <a:r>
              <a:rPr lang="en-GB" sz="1200" dirty="0"/>
              <a:t>Knowledge Organiser</a:t>
            </a:r>
          </a:p>
          <a:p>
            <a:pPr algn="ctr"/>
            <a:r>
              <a:rPr lang="en-GB" sz="1200" dirty="0" smtClean="0"/>
              <a:t>Spring </a:t>
            </a:r>
            <a:r>
              <a:rPr lang="en-GB" sz="1200" dirty="0"/>
              <a:t>Term </a:t>
            </a:r>
            <a:r>
              <a:rPr lang="en-GB" sz="1200" dirty="0" smtClean="0"/>
              <a:t>2</a:t>
            </a:r>
            <a:endParaRPr lang="en-GB" sz="1200" dirty="0"/>
          </a:p>
        </p:txBody>
      </p:sp>
      <p:sp>
        <p:nvSpPr>
          <p:cNvPr id="18" name="AutoShape 25" descr="Free PNG Alphabet - Konfest"/>
          <p:cNvSpPr>
            <a:spLocks noChangeAspect="1" noChangeArrowheads="1"/>
          </p:cNvSpPr>
          <p:nvPr/>
        </p:nvSpPr>
        <p:spPr bwMode="auto">
          <a:xfrm>
            <a:off x="1298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6" name="Title 3"/>
          <p:cNvSpPr txBox="1">
            <a:spLocks/>
          </p:cNvSpPr>
          <p:nvPr/>
        </p:nvSpPr>
        <p:spPr>
          <a:xfrm>
            <a:off x="1674600" y="335124"/>
            <a:ext cx="9911610" cy="43634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kern="1200" spc="-60" baseline="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sz="2400" b="1" dirty="0" smtClean="0">
                <a:solidFill>
                  <a:srgbClr val="002060"/>
                </a:solidFill>
              </a:rPr>
              <a:t>Present &amp; stem changing verbs </a:t>
            </a:r>
            <a:r>
              <a:rPr lang="en-GB" sz="2400" b="1" dirty="0">
                <a:solidFill>
                  <a:srgbClr val="002060"/>
                </a:solidFill>
              </a:rPr>
              <a:t> </a:t>
            </a:r>
            <a:r>
              <a:rPr lang="en-GB" sz="2400" b="1" dirty="0" smtClean="0">
                <a:solidFill>
                  <a:srgbClr val="002060"/>
                </a:solidFill>
              </a:rPr>
              <a:t>- </a:t>
            </a:r>
            <a:r>
              <a:rPr lang="en-GB" sz="2400" b="1" dirty="0">
                <a:solidFill>
                  <a:srgbClr val="002060"/>
                </a:solidFill>
              </a:rPr>
              <a:t>https://quizlet.com/_5n6bfl</a:t>
            </a:r>
            <a:r>
              <a:rPr lang="en-GB" sz="2400" b="1" dirty="0" smtClean="0">
                <a:solidFill>
                  <a:srgbClr val="002060"/>
                </a:solidFill>
              </a:rPr>
              <a:t> </a:t>
            </a:r>
            <a:endParaRPr lang="en-GB" sz="2400" b="1" dirty="0">
              <a:solidFill>
                <a:srgbClr val="002060"/>
              </a:solidFill>
            </a:endParaRPr>
          </a:p>
        </p:txBody>
      </p:sp>
      <p:sp>
        <p:nvSpPr>
          <p:cNvPr id="2048" name="AutoShape 37" descr="Orange letter g icon - Free orange letter icons"/>
          <p:cNvSpPr>
            <a:spLocks noChangeAspect="1" noChangeArrowheads="1"/>
          </p:cNvSpPr>
          <p:nvPr/>
        </p:nvSpPr>
        <p:spPr bwMode="auto">
          <a:xfrm>
            <a:off x="1450975" y="7938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050" name="AutoShape 39" descr="Orange letter g icon - Free orange letter icons"/>
          <p:cNvSpPr>
            <a:spLocks noChangeAspect="1" noChangeArrowheads="1"/>
          </p:cNvSpPr>
          <p:nvPr/>
        </p:nvSpPr>
        <p:spPr bwMode="auto">
          <a:xfrm>
            <a:off x="1603375" y="160338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0" name="Rectangle 21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21" name="Rectangle 22"/>
          <p:cNvSpPr>
            <a:spLocks noChangeArrowheads="1"/>
          </p:cNvSpPr>
          <p:nvPr/>
        </p:nvSpPr>
        <p:spPr bwMode="auto">
          <a:xfrm>
            <a:off x="0" y="4572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altLang="en-US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		</a:t>
            </a:r>
          </a:p>
        </p:txBody>
      </p:sp>
      <p:pic>
        <p:nvPicPr>
          <p:cNvPr id="17" name="Picture 16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01" t="27299" r="14787" b="22581"/>
          <a:stretch/>
        </p:blipFill>
        <p:spPr bwMode="auto">
          <a:xfrm>
            <a:off x="90723" y="962393"/>
            <a:ext cx="9055446" cy="2972435"/>
          </a:xfrm>
          <a:prstGeom prst="rect">
            <a:avLst/>
          </a:prstGeom>
          <a:ln w="12700">
            <a:solidFill>
              <a:srgbClr val="FF33CC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9" name="Picture 18"/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438" t="36897" r="23210" b="23432"/>
          <a:stretch/>
        </p:blipFill>
        <p:spPr bwMode="auto">
          <a:xfrm>
            <a:off x="7398713" y="4682939"/>
            <a:ext cx="4645642" cy="2054908"/>
          </a:xfrm>
          <a:prstGeom prst="rect">
            <a:avLst/>
          </a:prstGeom>
          <a:ln w="19050">
            <a:solidFill>
              <a:srgbClr val="FFFF00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2" name="Picture 21"/>
          <p:cNvPicPr/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82" t="35404" r="23314" b="30256"/>
          <a:stretch/>
        </p:blipFill>
        <p:spPr bwMode="auto">
          <a:xfrm>
            <a:off x="238679" y="4045642"/>
            <a:ext cx="6905549" cy="2054907"/>
          </a:xfrm>
          <a:prstGeom prst="rect">
            <a:avLst/>
          </a:prstGeom>
          <a:ln w="19050">
            <a:solidFill>
              <a:srgbClr val="7030A0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3" name="Picture 22" descr="Image result for number 1"/>
          <p:cNvPicPr/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052"/>
          <a:stretch/>
        </p:blipFill>
        <p:spPr bwMode="auto">
          <a:xfrm>
            <a:off x="8828656" y="936111"/>
            <a:ext cx="313172" cy="340550"/>
          </a:xfrm>
          <a:prstGeom prst="rect">
            <a:avLst/>
          </a:prstGeom>
          <a:noFill/>
          <a:ln>
            <a:solidFill>
              <a:srgbClr val="FF33CC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4" name="Picture 23" descr="Image result for number 3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65578" y="6438162"/>
            <a:ext cx="359455" cy="299685"/>
          </a:xfrm>
          <a:prstGeom prst="rect">
            <a:avLst/>
          </a:prstGeom>
          <a:noFill/>
          <a:ln w="28575">
            <a:solidFill>
              <a:srgbClr val="FFFF00"/>
            </a:solidFill>
          </a:ln>
        </p:spPr>
      </p:pic>
      <p:pic>
        <p:nvPicPr>
          <p:cNvPr id="25" name="Picture 24" descr="Image result for number 2"/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4415" y="6100549"/>
            <a:ext cx="290878" cy="342265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</p:pic>
      <p:sp>
        <p:nvSpPr>
          <p:cNvPr id="26" name="TextBox 25"/>
          <p:cNvSpPr txBox="1"/>
          <p:nvPr/>
        </p:nvSpPr>
        <p:spPr>
          <a:xfrm>
            <a:off x="3406811" y="1742988"/>
            <a:ext cx="1896416" cy="17889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GB" sz="1050" dirty="0" smtClean="0"/>
              <a:t>I swim</a:t>
            </a:r>
          </a:p>
          <a:p>
            <a:pPr>
              <a:lnSpc>
                <a:spcPct val="150000"/>
              </a:lnSpc>
            </a:pPr>
            <a:r>
              <a:rPr lang="en-GB" sz="1050" dirty="0" smtClean="0"/>
              <a:t>Do you swim?</a:t>
            </a:r>
          </a:p>
          <a:p>
            <a:pPr>
              <a:lnSpc>
                <a:spcPct val="150000"/>
              </a:lnSpc>
            </a:pPr>
            <a:r>
              <a:rPr lang="en-GB" sz="1050" dirty="0" smtClean="0"/>
              <a:t>He/she/it swims</a:t>
            </a:r>
          </a:p>
          <a:p>
            <a:pPr>
              <a:lnSpc>
                <a:spcPct val="150000"/>
              </a:lnSpc>
            </a:pPr>
            <a:r>
              <a:rPr lang="en-GB" sz="1050" dirty="0" smtClean="0"/>
              <a:t>We swim</a:t>
            </a:r>
          </a:p>
          <a:p>
            <a:pPr>
              <a:lnSpc>
                <a:spcPct val="150000"/>
              </a:lnSpc>
            </a:pPr>
            <a:r>
              <a:rPr lang="en-GB" sz="1050" dirty="0" smtClean="0"/>
              <a:t>Do you(</a:t>
            </a:r>
            <a:r>
              <a:rPr lang="en-GB" sz="1050" dirty="0" err="1" smtClean="0"/>
              <a:t>pl</a:t>
            </a:r>
            <a:r>
              <a:rPr lang="en-GB" sz="1050" dirty="0" smtClean="0"/>
              <a:t>) swim?</a:t>
            </a:r>
          </a:p>
          <a:p>
            <a:pPr>
              <a:lnSpc>
                <a:spcPct val="150000"/>
              </a:lnSpc>
            </a:pPr>
            <a:r>
              <a:rPr lang="en-GB" sz="1050" dirty="0" smtClean="0"/>
              <a:t>They swim</a:t>
            </a:r>
          </a:p>
          <a:p>
            <a:pPr>
              <a:lnSpc>
                <a:spcPct val="150000"/>
              </a:lnSpc>
            </a:pPr>
            <a:endParaRPr lang="en-GB" sz="1050" dirty="0"/>
          </a:p>
        </p:txBody>
      </p:sp>
      <p:sp>
        <p:nvSpPr>
          <p:cNvPr id="27" name="TextBox 26"/>
          <p:cNvSpPr txBox="1"/>
          <p:nvPr/>
        </p:nvSpPr>
        <p:spPr>
          <a:xfrm>
            <a:off x="8619314" y="1742988"/>
            <a:ext cx="1896416" cy="17889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GB" sz="1050" dirty="0" smtClean="0"/>
              <a:t>I am</a:t>
            </a:r>
          </a:p>
          <a:p>
            <a:pPr>
              <a:lnSpc>
                <a:spcPct val="150000"/>
              </a:lnSpc>
            </a:pPr>
            <a:r>
              <a:rPr lang="en-GB" sz="1050" dirty="0" smtClean="0"/>
              <a:t>Are you?</a:t>
            </a:r>
          </a:p>
          <a:p>
            <a:pPr>
              <a:lnSpc>
                <a:spcPct val="150000"/>
              </a:lnSpc>
            </a:pPr>
            <a:r>
              <a:rPr lang="en-GB" sz="1050" dirty="0" smtClean="0"/>
              <a:t>He/she/it is</a:t>
            </a:r>
          </a:p>
          <a:p>
            <a:pPr>
              <a:lnSpc>
                <a:spcPct val="150000"/>
              </a:lnSpc>
            </a:pPr>
            <a:r>
              <a:rPr lang="en-GB" sz="1050" dirty="0" smtClean="0"/>
              <a:t>We are</a:t>
            </a:r>
          </a:p>
          <a:p>
            <a:pPr>
              <a:lnSpc>
                <a:spcPct val="150000"/>
              </a:lnSpc>
            </a:pPr>
            <a:r>
              <a:rPr lang="en-GB" sz="1050" dirty="0" smtClean="0"/>
              <a:t>You (</a:t>
            </a:r>
            <a:r>
              <a:rPr lang="en-GB" sz="1050" dirty="0" err="1" smtClean="0"/>
              <a:t>pl</a:t>
            </a:r>
            <a:r>
              <a:rPr lang="en-GB" sz="1050" dirty="0" smtClean="0"/>
              <a:t>) are</a:t>
            </a:r>
          </a:p>
          <a:p>
            <a:pPr>
              <a:lnSpc>
                <a:spcPct val="150000"/>
              </a:lnSpc>
            </a:pPr>
            <a:r>
              <a:rPr lang="en-GB" sz="1050" dirty="0" smtClean="0"/>
              <a:t>They are</a:t>
            </a:r>
          </a:p>
          <a:p>
            <a:pPr>
              <a:lnSpc>
                <a:spcPct val="150000"/>
              </a:lnSpc>
            </a:pPr>
            <a:endParaRPr lang="en-GB" sz="1050" dirty="0"/>
          </a:p>
        </p:txBody>
      </p:sp>
      <p:sp>
        <p:nvSpPr>
          <p:cNvPr id="28" name="TextBox 27"/>
          <p:cNvSpPr txBox="1"/>
          <p:nvPr/>
        </p:nvSpPr>
        <p:spPr>
          <a:xfrm>
            <a:off x="4956934" y="4504020"/>
            <a:ext cx="1896416" cy="15465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GB" sz="1050" dirty="0" smtClean="0"/>
              <a:t>I have </a:t>
            </a:r>
          </a:p>
          <a:p>
            <a:pPr>
              <a:lnSpc>
                <a:spcPct val="150000"/>
              </a:lnSpc>
            </a:pPr>
            <a:r>
              <a:rPr lang="en-GB" sz="1050" dirty="0" smtClean="0"/>
              <a:t>Do you have?</a:t>
            </a:r>
          </a:p>
          <a:p>
            <a:pPr>
              <a:lnSpc>
                <a:spcPct val="150000"/>
              </a:lnSpc>
            </a:pPr>
            <a:r>
              <a:rPr lang="en-GB" sz="1050" dirty="0" smtClean="0"/>
              <a:t>He/she/it has</a:t>
            </a:r>
          </a:p>
          <a:p>
            <a:pPr>
              <a:lnSpc>
                <a:spcPct val="150000"/>
              </a:lnSpc>
            </a:pPr>
            <a:r>
              <a:rPr lang="en-GB" sz="1050" dirty="0" smtClean="0"/>
              <a:t>We have </a:t>
            </a:r>
          </a:p>
          <a:p>
            <a:pPr>
              <a:lnSpc>
                <a:spcPct val="150000"/>
              </a:lnSpc>
            </a:pPr>
            <a:r>
              <a:rPr lang="en-GB" sz="1050" dirty="0" smtClean="0"/>
              <a:t>You (</a:t>
            </a:r>
            <a:r>
              <a:rPr lang="en-GB" sz="1050" dirty="0" err="1" smtClean="0"/>
              <a:t>pl</a:t>
            </a:r>
            <a:r>
              <a:rPr lang="en-GB" sz="1050" dirty="0" smtClean="0"/>
              <a:t>) have</a:t>
            </a:r>
          </a:p>
          <a:p>
            <a:pPr>
              <a:lnSpc>
                <a:spcPct val="150000"/>
              </a:lnSpc>
            </a:pPr>
            <a:r>
              <a:rPr lang="en-GB" sz="1050" dirty="0" smtClean="0"/>
              <a:t>They have</a:t>
            </a:r>
            <a:endParaRPr lang="en-GB" sz="1050" dirty="0"/>
          </a:p>
        </p:txBody>
      </p:sp>
      <p:sp>
        <p:nvSpPr>
          <p:cNvPr id="5" name="Rounded Rectangle 4"/>
          <p:cNvSpPr/>
          <p:nvPr/>
        </p:nvSpPr>
        <p:spPr>
          <a:xfrm>
            <a:off x="9677814" y="936111"/>
            <a:ext cx="2322821" cy="1779026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100" b="1" dirty="0">
                <a:solidFill>
                  <a:srgbClr val="002060"/>
                </a:solidFill>
              </a:rPr>
              <a:t>One of the masters of Baroque painting, Diego Velazquez is one of the most famous portrait artists in history. Velazquez, born in Seville, was a lead painter in King Philip IV’s court, and only produced an estimated 120 canvases in his </a:t>
            </a:r>
            <a:r>
              <a:rPr lang="en-GB" sz="1100" b="1" dirty="0" smtClean="0">
                <a:solidFill>
                  <a:srgbClr val="002060"/>
                </a:solidFill>
              </a:rPr>
              <a:t>lifetime. </a:t>
            </a:r>
            <a:r>
              <a:rPr lang="en-GB" sz="1100" b="1" dirty="0">
                <a:solidFill>
                  <a:srgbClr val="002060"/>
                </a:solidFill>
              </a:rPr>
              <a:t>His most well known painting is Las </a:t>
            </a:r>
            <a:r>
              <a:rPr lang="en-GB" sz="1100" b="1" dirty="0" err="1" smtClean="0">
                <a:solidFill>
                  <a:srgbClr val="002060"/>
                </a:solidFill>
              </a:rPr>
              <a:t>Meninas</a:t>
            </a:r>
            <a:r>
              <a:rPr lang="en-GB" sz="1100" b="1" dirty="0" smtClean="0">
                <a:solidFill>
                  <a:srgbClr val="002060"/>
                </a:solidFill>
              </a:rPr>
              <a:t> (below)</a:t>
            </a:r>
            <a:endParaRPr lang="en-GB" sz="1100" b="1" dirty="0">
              <a:solidFill>
                <a:srgbClr val="002060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341967" y="2811438"/>
            <a:ext cx="2702388" cy="1621433"/>
          </a:xfrm>
          <a:prstGeom prst="rect">
            <a:avLst/>
          </a:prstGeom>
          <a:ln>
            <a:solidFill>
              <a:srgbClr val="FFC000"/>
            </a:solidFill>
          </a:ln>
        </p:spPr>
      </p:pic>
    </p:spTree>
    <p:extLst>
      <p:ext uri="{BB962C8B-B14F-4D97-AF65-F5344CB8AC3E}">
        <p14:creationId xmlns:p14="http://schemas.microsoft.com/office/powerpoint/2010/main" val="1562333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599277" y="0"/>
            <a:ext cx="38635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accent1"/>
                </a:solidFill>
                <a:latin typeface="Cooper Black" panose="0208090404030B020404" pitchFamily="18" charset="0"/>
              </a:rPr>
              <a:t>Spanish</a:t>
            </a:r>
          </a:p>
        </p:txBody>
      </p:sp>
      <p:pic>
        <p:nvPicPr>
          <p:cNvPr id="4" name="Picture 3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27" r="7628" b="23139"/>
          <a:stretch/>
        </p:blipFill>
        <p:spPr>
          <a:xfrm>
            <a:off x="11528149" y="31397"/>
            <a:ext cx="634315" cy="67587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75323" y="64069"/>
            <a:ext cx="1523954" cy="646331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1200" dirty="0"/>
              <a:t>Year 9</a:t>
            </a:r>
            <a:r>
              <a:rPr lang="en-GB" sz="1200" dirty="0" smtClean="0"/>
              <a:t> </a:t>
            </a:r>
            <a:r>
              <a:rPr lang="en-GB" sz="1200" dirty="0"/>
              <a:t>Homework</a:t>
            </a:r>
          </a:p>
          <a:p>
            <a:pPr algn="ctr"/>
            <a:r>
              <a:rPr lang="en-GB" sz="1200" dirty="0"/>
              <a:t>Knowledge Organiser</a:t>
            </a:r>
          </a:p>
          <a:p>
            <a:pPr algn="ctr"/>
            <a:r>
              <a:rPr lang="en-GB" sz="1200" dirty="0" smtClean="0"/>
              <a:t>Summer Term 1 </a:t>
            </a:r>
            <a:endParaRPr lang="en-GB" sz="1200" dirty="0"/>
          </a:p>
        </p:txBody>
      </p:sp>
      <p:sp>
        <p:nvSpPr>
          <p:cNvPr id="18" name="AutoShape 25" descr="Free PNG Alphabet - Konfest"/>
          <p:cNvSpPr>
            <a:spLocks noChangeAspect="1" noChangeArrowheads="1"/>
          </p:cNvSpPr>
          <p:nvPr/>
        </p:nvSpPr>
        <p:spPr bwMode="auto">
          <a:xfrm>
            <a:off x="1298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6" name="Title 3"/>
          <p:cNvSpPr txBox="1">
            <a:spLocks/>
          </p:cNvSpPr>
          <p:nvPr/>
        </p:nvSpPr>
        <p:spPr>
          <a:xfrm>
            <a:off x="1674600" y="335124"/>
            <a:ext cx="9911610" cy="43634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kern="1200" spc="-60" baseline="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sz="2400" b="1" dirty="0" err="1" smtClean="0">
                <a:solidFill>
                  <a:srgbClr val="002060"/>
                </a:solidFill>
              </a:rPr>
              <a:t>Preterite</a:t>
            </a:r>
            <a:r>
              <a:rPr lang="en-GB" sz="2400" b="1" dirty="0" smtClean="0">
                <a:solidFill>
                  <a:srgbClr val="002060"/>
                </a:solidFill>
              </a:rPr>
              <a:t> &amp; imperfect verbs -  </a:t>
            </a:r>
            <a:r>
              <a:rPr lang="en-GB" sz="2400" b="1" dirty="0">
                <a:solidFill>
                  <a:srgbClr val="002060"/>
                </a:solidFill>
              </a:rPr>
              <a:t>https://quizlet.com/_5n6bfl</a:t>
            </a:r>
            <a:r>
              <a:rPr lang="en-GB" sz="2400" b="1" dirty="0" smtClean="0">
                <a:solidFill>
                  <a:srgbClr val="002060"/>
                </a:solidFill>
              </a:rPr>
              <a:t> </a:t>
            </a:r>
            <a:endParaRPr lang="en-GB" sz="2400" b="1" dirty="0">
              <a:solidFill>
                <a:srgbClr val="002060"/>
              </a:solidFill>
            </a:endParaRPr>
          </a:p>
        </p:txBody>
      </p:sp>
      <p:sp>
        <p:nvSpPr>
          <p:cNvPr id="2048" name="AutoShape 37" descr="Orange letter g icon - Free orange letter icons"/>
          <p:cNvSpPr>
            <a:spLocks noChangeAspect="1" noChangeArrowheads="1"/>
          </p:cNvSpPr>
          <p:nvPr/>
        </p:nvSpPr>
        <p:spPr bwMode="auto">
          <a:xfrm>
            <a:off x="1450975" y="7938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050" name="AutoShape 39" descr="Orange letter g icon - Free orange letter icons"/>
          <p:cNvSpPr>
            <a:spLocks noChangeAspect="1" noChangeArrowheads="1"/>
          </p:cNvSpPr>
          <p:nvPr/>
        </p:nvSpPr>
        <p:spPr bwMode="auto">
          <a:xfrm>
            <a:off x="1603375" y="160338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0" name="Rectangle 21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21" name="Rectangle 22"/>
          <p:cNvSpPr>
            <a:spLocks noChangeArrowheads="1"/>
          </p:cNvSpPr>
          <p:nvPr/>
        </p:nvSpPr>
        <p:spPr bwMode="auto">
          <a:xfrm>
            <a:off x="0" y="4572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altLang="en-US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		</a:t>
            </a:r>
          </a:p>
        </p:txBody>
      </p:sp>
      <p:pic>
        <p:nvPicPr>
          <p:cNvPr id="14" name="Picture 13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279" t="32204" r="22607" b="26415"/>
          <a:stretch/>
        </p:blipFill>
        <p:spPr bwMode="auto">
          <a:xfrm>
            <a:off x="346506" y="3992437"/>
            <a:ext cx="4832456" cy="2605379"/>
          </a:xfrm>
          <a:prstGeom prst="rect">
            <a:avLst/>
          </a:prstGeom>
          <a:ln w="19050">
            <a:solidFill>
              <a:srgbClr val="7030A0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5" name="Picture 14"/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800" t="20688" r="24414" b="16383"/>
          <a:stretch/>
        </p:blipFill>
        <p:spPr bwMode="auto">
          <a:xfrm>
            <a:off x="346506" y="882053"/>
            <a:ext cx="4966193" cy="3014577"/>
          </a:xfrm>
          <a:prstGeom prst="rect">
            <a:avLst/>
          </a:prstGeom>
          <a:ln w="19050">
            <a:solidFill>
              <a:srgbClr val="FF33CC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6" name="Picture 15"/>
          <p:cNvPicPr/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57" t="19195" r="28613" b="14690"/>
          <a:stretch/>
        </p:blipFill>
        <p:spPr bwMode="auto">
          <a:xfrm>
            <a:off x="6758702" y="850331"/>
            <a:ext cx="4199193" cy="3770956"/>
          </a:xfrm>
          <a:prstGeom prst="rect">
            <a:avLst/>
          </a:prstGeom>
          <a:ln w="12700">
            <a:solidFill>
              <a:srgbClr val="FFFF00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7" name="Picture 16"/>
          <p:cNvPicPr/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757" t="24527" r="35090" b="39854"/>
          <a:stretch/>
        </p:blipFill>
        <p:spPr bwMode="auto">
          <a:xfrm>
            <a:off x="4025843" y="4139539"/>
            <a:ext cx="2630000" cy="1766509"/>
          </a:xfrm>
          <a:prstGeom prst="rect">
            <a:avLst/>
          </a:prstGeom>
          <a:ln w="12700">
            <a:solidFill>
              <a:srgbClr val="7030A0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9" name="Picture 18"/>
          <p:cNvPicPr/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796" t="29219" r="35450" b="32818"/>
          <a:stretch/>
        </p:blipFill>
        <p:spPr bwMode="auto">
          <a:xfrm>
            <a:off x="6758702" y="4648412"/>
            <a:ext cx="2742717" cy="1904740"/>
          </a:xfrm>
          <a:prstGeom prst="rect">
            <a:avLst/>
          </a:prstGeom>
          <a:ln w="12700">
            <a:solidFill>
              <a:srgbClr val="FFFF00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2" name="Picture 21" descr="Image result for number 1"/>
          <p:cNvPicPr/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052"/>
          <a:stretch/>
        </p:blipFill>
        <p:spPr bwMode="auto">
          <a:xfrm>
            <a:off x="4865790" y="3395499"/>
            <a:ext cx="313172" cy="340550"/>
          </a:xfrm>
          <a:prstGeom prst="rect">
            <a:avLst/>
          </a:prstGeom>
          <a:noFill/>
          <a:ln>
            <a:solidFill>
              <a:srgbClr val="FF33CC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3" name="Picture 22" descr="Image result for number 3"/>
          <p:cNvPicPr/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78570" y="4452573"/>
            <a:ext cx="359455" cy="299685"/>
          </a:xfrm>
          <a:prstGeom prst="rect">
            <a:avLst/>
          </a:prstGeom>
          <a:noFill/>
          <a:ln w="28575">
            <a:solidFill>
              <a:srgbClr val="FFFF00"/>
            </a:solidFill>
          </a:ln>
        </p:spPr>
      </p:pic>
      <p:pic>
        <p:nvPicPr>
          <p:cNvPr id="24" name="Picture 23" descr="Image result for number 2"/>
          <p:cNvPicPr/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2737" y="5563783"/>
            <a:ext cx="290878" cy="342265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2873527" y="4452573"/>
            <a:ext cx="1199919" cy="14534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GB" sz="1000" dirty="0" smtClean="0"/>
              <a:t>I did</a:t>
            </a:r>
          </a:p>
          <a:p>
            <a:pPr>
              <a:lnSpc>
                <a:spcPct val="150000"/>
              </a:lnSpc>
            </a:pPr>
            <a:r>
              <a:rPr lang="en-GB" sz="1000" dirty="0" smtClean="0"/>
              <a:t>Did you?</a:t>
            </a:r>
          </a:p>
          <a:p>
            <a:pPr>
              <a:lnSpc>
                <a:spcPct val="150000"/>
              </a:lnSpc>
            </a:pPr>
            <a:r>
              <a:rPr lang="en-GB" sz="1000" dirty="0" smtClean="0"/>
              <a:t>He/she/it did</a:t>
            </a:r>
          </a:p>
          <a:p>
            <a:pPr>
              <a:lnSpc>
                <a:spcPct val="150000"/>
              </a:lnSpc>
            </a:pPr>
            <a:r>
              <a:rPr lang="en-GB" sz="1000" dirty="0" smtClean="0"/>
              <a:t>We did </a:t>
            </a:r>
          </a:p>
          <a:p>
            <a:pPr>
              <a:lnSpc>
                <a:spcPct val="150000"/>
              </a:lnSpc>
            </a:pPr>
            <a:r>
              <a:rPr lang="en-GB" sz="1000" dirty="0" smtClean="0"/>
              <a:t>Did you(</a:t>
            </a:r>
            <a:r>
              <a:rPr lang="en-GB" sz="1000" dirty="0" err="1" smtClean="0"/>
              <a:t>pl</a:t>
            </a:r>
            <a:r>
              <a:rPr lang="en-GB" sz="1000" dirty="0" smtClean="0"/>
              <a:t>)?</a:t>
            </a:r>
          </a:p>
          <a:p>
            <a:pPr>
              <a:lnSpc>
                <a:spcPct val="150000"/>
              </a:lnSpc>
            </a:pPr>
            <a:r>
              <a:rPr lang="en-GB" sz="1000" dirty="0" smtClean="0"/>
              <a:t>They did</a:t>
            </a:r>
            <a:endParaRPr lang="en-GB" sz="1000" dirty="0"/>
          </a:p>
        </p:txBody>
      </p:sp>
      <p:sp>
        <p:nvSpPr>
          <p:cNvPr id="25" name="TextBox 24"/>
          <p:cNvSpPr txBox="1"/>
          <p:nvPr/>
        </p:nvSpPr>
        <p:spPr>
          <a:xfrm>
            <a:off x="4637446" y="1723774"/>
            <a:ext cx="1896416" cy="13311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50" dirty="0" smtClean="0"/>
              <a:t>I went </a:t>
            </a:r>
          </a:p>
          <a:p>
            <a:r>
              <a:rPr lang="en-GB" sz="1150" dirty="0" smtClean="0"/>
              <a:t>Did you go?</a:t>
            </a:r>
          </a:p>
          <a:p>
            <a:r>
              <a:rPr lang="en-GB" sz="1150" dirty="0" smtClean="0"/>
              <a:t>He/she/it went/was</a:t>
            </a:r>
          </a:p>
          <a:p>
            <a:r>
              <a:rPr lang="en-GB" sz="1150" dirty="0" smtClean="0"/>
              <a:t>We went </a:t>
            </a:r>
          </a:p>
          <a:p>
            <a:r>
              <a:rPr lang="en-GB" sz="1150" dirty="0" smtClean="0"/>
              <a:t>Did you(</a:t>
            </a:r>
            <a:r>
              <a:rPr lang="en-GB" sz="1150" dirty="0" err="1" smtClean="0"/>
              <a:t>pl</a:t>
            </a:r>
            <a:r>
              <a:rPr lang="en-GB" sz="1150" dirty="0" smtClean="0"/>
              <a:t>) go?</a:t>
            </a:r>
          </a:p>
          <a:p>
            <a:r>
              <a:rPr lang="en-GB" sz="1150" dirty="0" smtClean="0"/>
              <a:t>They went/were</a:t>
            </a:r>
          </a:p>
          <a:p>
            <a:endParaRPr lang="en-GB" sz="1150" dirty="0"/>
          </a:p>
        </p:txBody>
      </p:sp>
      <p:sp>
        <p:nvSpPr>
          <p:cNvPr id="26" name="TextBox 25"/>
          <p:cNvSpPr txBox="1"/>
          <p:nvPr/>
        </p:nvSpPr>
        <p:spPr>
          <a:xfrm>
            <a:off x="10358814" y="2041797"/>
            <a:ext cx="2045084" cy="17889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GB" sz="1050" dirty="0" smtClean="0"/>
              <a:t>I had / used to have </a:t>
            </a:r>
          </a:p>
          <a:p>
            <a:pPr>
              <a:lnSpc>
                <a:spcPct val="150000"/>
              </a:lnSpc>
            </a:pPr>
            <a:r>
              <a:rPr lang="en-GB" sz="1050" dirty="0" smtClean="0"/>
              <a:t>Did you used to have?</a:t>
            </a:r>
          </a:p>
          <a:p>
            <a:pPr>
              <a:lnSpc>
                <a:spcPct val="150000"/>
              </a:lnSpc>
            </a:pPr>
            <a:r>
              <a:rPr lang="en-GB" sz="1050" dirty="0" smtClean="0"/>
              <a:t>He/she/it had / used to have</a:t>
            </a:r>
          </a:p>
          <a:p>
            <a:pPr>
              <a:lnSpc>
                <a:spcPct val="150000"/>
              </a:lnSpc>
            </a:pPr>
            <a:r>
              <a:rPr lang="en-GB" sz="1050" dirty="0" smtClean="0"/>
              <a:t>We had / used to have</a:t>
            </a:r>
          </a:p>
          <a:p>
            <a:pPr>
              <a:lnSpc>
                <a:spcPct val="150000"/>
              </a:lnSpc>
            </a:pPr>
            <a:r>
              <a:rPr lang="en-GB" sz="1050" dirty="0" smtClean="0"/>
              <a:t>Did you(</a:t>
            </a:r>
            <a:r>
              <a:rPr lang="en-GB" sz="1050" dirty="0" err="1" smtClean="0"/>
              <a:t>pl</a:t>
            </a:r>
            <a:r>
              <a:rPr lang="en-GB" sz="1050" dirty="0" smtClean="0"/>
              <a:t>) have / used to have?</a:t>
            </a:r>
          </a:p>
          <a:p>
            <a:pPr>
              <a:lnSpc>
                <a:spcPct val="150000"/>
              </a:lnSpc>
            </a:pPr>
            <a:r>
              <a:rPr lang="en-GB" sz="1050" dirty="0" smtClean="0"/>
              <a:t>They had / used to have</a:t>
            </a:r>
          </a:p>
          <a:p>
            <a:pPr>
              <a:lnSpc>
                <a:spcPct val="150000"/>
              </a:lnSpc>
            </a:pPr>
            <a:endParaRPr lang="en-GB" sz="105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1"/>
          <a:srcRect l="14843"/>
          <a:stretch/>
        </p:blipFill>
        <p:spPr>
          <a:xfrm>
            <a:off x="9972306" y="4722941"/>
            <a:ext cx="1971173" cy="1505734"/>
          </a:xfrm>
          <a:prstGeom prst="rect">
            <a:avLst/>
          </a:prstGeom>
          <a:ln>
            <a:solidFill>
              <a:srgbClr val="00B050"/>
            </a:solidFill>
          </a:ln>
        </p:spPr>
      </p:pic>
      <p:sp>
        <p:nvSpPr>
          <p:cNvPr id="8" name="Rounded Rectangle 7"/>
          <p:cNvSpPr/>
          <p:nvPr/>
        </p:nvSpPr>
        <p:spPr>
          <a:xfrm>
            <a:off x="9718564" y="5955817"/>
            <a:ext cx="2402006" cy="808651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000">
                <a:solidFill>
                  <a:srgbClr val="002060"/>
                </a:solidFill>
              </a:rPr>
              <a:t>The king of ranchera music, Vicente Fernandez perfectly embodies the grandeur of the charro -- a regally costumed, cowboy-like male figure in traditional Mexican music</a:t>
            </a:r>
            <a:endParaRPr lang="en-GB" sz="100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8511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599277" y="0"/>
            <a:ext cx="38635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accent1"/>
                </a:solidFill>
                <a:latin typeface="Cooper Black" panose="0208090404030B020404" pitchFamily="18" charset="0"/>
              </a:rPr>
              <a:t>Spanish</a:t>
            </a:r>
          </a:p>
        </p:txBody>
      </p:sp>
      <p:pic>
        <p:nvPicPr>
          <p:cNvPr id="4" name="Picture 3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27" r="7628" b="23139"/>
          <a:stretch/>
        </p:blipFill>
        <p:spPr>
          <a:xfrm>
            <a:off x="11528149" y="31397"/>
            <a:ext cx="634315" cy="67587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75323" y="64069"/>
            <a:ext cx="1523954" cy="646331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1200" dirty="0"/>
              <a:t>Year 9</a:t>
            </a:r>
            <a:r>
              <a:rPr lang="en-GB" sz="1200" dirty="0" smtClean="0"/>
              <a:t> </a:t>
            </a:r>
            <a:r>
              <a:rPr lang="en-GB" sz="1200" dirty="0"/>
              <a:t>Homework</a:t>
            </a:r>
          </a:p>
          <a:p>
            <a:pPr algn="ctr"/>
            <a:r>
              <a:rPr lang="en-GB" sz="1200" dirty="0"/>
              <a:t>Knowledge Organiser</a:t>
            </a:r>
          </a:p>
          <a:p>
            <a:pPr algn="ctr"/>
            <a:r>
              <a:rPr lang="en-GB" sz="1200" dirty="0" smtClean="0"/>
              <a:t>Summer Term 2 </a:t>
            </a:r>
            <a:endParaRPr lang="en-GB" sz="1200" dirty="0"/>
          </a:p>
        </p:txBody>
      </p:sp>
      <p:sp>
        <p:nvSpPr>
          <p:cNvPr id="18" name="AutoShape 25" descr="Free PNG Alphabet - Konfest"/>
          <p:cNvSpPr>
            <a:spLocks noChangeAspect="1" noChangeArrowheads="1"/>
          </p:cNvSpPr>
          <p:nvPr/>
        </p:nvSpPr>
        <p:spPr bwMode="auto">
          <a:xfrm>
            <a:off x="1298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6" name="Title 3"/>
          <p:cNvSpPr txBox="1">
            <a:spLocks/>
          </p:cNvSpPr>
          <p:nvPr/>
        </p:nvSpPr>
        <p:spPr>
          <a:xfrm>
            <a:off x="1674600" y="335124"/>
            <a:ext cx="9911610" cy="43634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kern="1200" spc="-60" baseline="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sz="2400" b="1" dirty="0" smtClean="0">
                <a:solidFill>
                  <a:srgbClr val="002060"/>
                </a:solidFill>
              </a:rPr>
              <a:t>Perfect tense - </a:t>
            </a:r>
            <a:r>
              <a:rPr lang="en-GB" sz="2400" b="1" dirty="0">
                <a:solidFill>
                  <a:srgbClr val="002060"/>
                </a:solidFill>
              </a:rPr>
              <a:t>https://quizlet.com/_5kxgvb</a:t>
            </a:r>
            <a:r>
              <a:rPr lang="en-GB" sz="2400" b="1" dirty="0" smtClean="0">
                <a:solidFill>
                  <a:srgbClr val="002060"/>
                </a:solidFill>
              </a:rPr>
              <a:t> </a:t>
            </a:r>
            <a:endParaRPr lang="en-GB" sz="2400" b="1" dirty="0">
              <a:solidFill>
                <a:srgbClr val="002060"/>
              </a:solidFill>
            </a:endParaRPr>
          </a:p>
        </p:txBody>
      </p:sp>
      <p:sp>
        <p:nvSpPr>
          <p:cNvPr id="2048" name="AutoShape 37" descr="Orange letter g icon - Free orange letter icons"/>
          <p:cNvSpPr>
            <a:spLocks noChangeAspect="1" noChangeArrowheads="1"/>
          </p:cNvSpPr>
          <p:nvPr/>
        </p:nvSpPr>
        <p:spPr bwMode="auto">
          <a:xfrm>
            <a:off x="1450975" y="7938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050" name="AutoShape 39" descr="Orange letter g icon - Free orange letter icons"/>
          <p:cNvSpPr>
            <a:spLocks noChangeAspect="1" noChangeArrowheads="1"/>
          </p:cNvSpPr>
          <p:nvPr/>
        </p:nvSpPr>
        <p:spPr bwMode="auto">
          <a:xfrm>
            <a:off x="1603375" y="160338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0" name="Rectangle 21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21" name="Rectangle 22"/>
          <p:cNvSpPr>
            <a:spLocks noChangeArrowheads="1"/>
          </p:cNvSpPr>
          <p:nvPr/>
        </p:nvSpPr>
        <p:spPr bwMode="auto">
          <a:xfrm>
            <a:off x="0" y="4572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altLang="en-US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		</a:t>
            </a:r>
          </a:p>
        </p:txBody>
      </p:sp>
      <p:pic>
        <p:nvPicPr>
          <p:cNvPr id="14" name="Picture 13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240" t="37323" r="22487" b="32814"/>
          <a:stretch/>
        </p:blipFill>
        <p:spPr bwMode="auto">
          <a:xfrm>
            <a:off x="137102" y="883003"/>
            <a:ext cx="5189969" cy="1744162"/>
          </a:xfrm>
          <a:prstGeom prst="rect">
            <a:avLst/>
          </a:prstGeom>
          <a:ln w="19050">
            <a:solidFill>
              <a:srgbClr val="FF33CC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5" name="Picture 14"/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440" t="34977" r="35322" b="30253"/>
          <a:stretch/>
        </p:blipFill>
        <p:spPr bwMode="auto">
          <a:xfrm>
            <a:off x="3758852" y="2627165"/>
            <a:ext cx="3183864" cy="1909562"/>
          </a:xfrm>
          <a:prstGeom prst="rect">
            <a:avLst/>
          </a:prstGeom>
          <a:ln w="19050">
            <a:solidFill>
              <a:srgbClr val="FF33CC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6" name="Picture 15"/>
          <p:cNvPicPr/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354" t="32631" r="33177" b="34950"/>
          <a:stretch/>
        </p:blipFill>
        <p:spPr bwMode="auto">
          <a:xfrm>
            <a:off x="7173229" y="4621948"/>
            <a:ext cx="3417871" cy="1874340"/>
          </a:xfrm>
          <a:prstGeom prst="rect">
            <a:avLst/>
          </a:prstGeom>
          <a:ln w="19050">
            <a:solidFill>
              <a:srgbClr val="FFFF00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7" name="Picture 16"/>
          <p:cNvPicPr/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327" t="31565" r="34591" b="34093"/>
          <a:stretch/>
        </p:blipFill>
        <p:spPr bwMode="auto">
          <a:xfrm>
            <a:off x="5327071" y="875064"/>
            <a:ext cx="2550876" cy="1736556"/>
          </a:xfrm>
          <a:prstGeom prst="rect">
            <a:avLst/>
          </a:prstGeom>
          <a:ln w="19050">
            <a:solidFill>
              <a:srgbClr val="FF33CC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9" name="Picture 18"/>
          <p:cNvPicPr/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120" t="17716" r="36518" b="14028"/>
          <a:stretch/>
        </p:blipFill>
        <p:spPr bwMode="auto">
          <a:xfrm>
            <a:off x="169862" y="2746305"/>
            <a:ext cx="3337613" cy="3941097"/>
          </a:xfrm>
          <a:prstGeom prst="rect">
            <a:avLst/>
          </a:prstGeom>
          <a:ln w="19050">
            <a:solidFill>
              <a:srgbClr val="7030A0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2" name="Picture 21"/>
          <p:cNvPicPr/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284" t="34124" r="28230" b="35586"/>
          <a:stretch/>
        </p:blipFill>
        <p:spPr bwMode="auto">
          <a:xfrm>
            <a:off x="8128414" y="945547"/>
            <a:ext cx="3805805" cy="1736556"/>
          </a:xfrm>
          <a:prstGeom prst="rect">
            <a:avLst/>
          </a:prstGeom>
          <a:ln w="19050">
            <a:solidFill>
              <a:srgbClr val="FFFF00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3" name="Picture 22"/>
          <p:cNvPicPr/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561" t="27512" r="29677" b="31319"/>
          <a:stretch/>
        </p:blipFill>
        <p:spPr bwMode="auto">
          <a:xfrm>
            <a:off x="3615158" y="4716853"/>
            <a:ext cx="3327558" cy="1970549"/>
          </a:xfrm>
          <a:prstGeom prst="rect">
            <a:avLst/>
          </a:prstGeom>
          <a:ln w="19050">
            <a:solidFill>
              <a:srgbClr val="7030A0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4" name="Picture 23"/>
          <p:cNvPicPr/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518" t="37963" r="27649" b="33029"/>
          <a:stretch/>
        </p:blipFill>
        <p:spPr bwMode="auto">
          <a:xfrm>
            <a:off x="7424383" y="2746305"/>
            <a:ext cx="4517408" cy="1813414"/>
          </a:xfrm>
          <a:prstGeom prst="rect">
            <a:avLst/>
          </a:prstGeom>
          <a:ln w="19050">
            <a:solidFill>
              <a:srgbClr val="FFFF00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6" name="Picture 25" descr="Image result for number 1"/>
          <p:cNvPicPr/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052"/>
          <a:stretch/>
        </p:blipFill>
        <p:spPr bwMode="auto">
          <a:xfrm>
            <a:off x="5238362" y="2288745"/>
            <a:ext cx="313172" cy="340550"/>
          </a:xfrm>
          <a:prstGeom prst="rect">
            <a:avLst/>
          </a:prstGeom>
          <a:noFill/>
          <a:ln>
            <a:solidFill>
              <a:srgbClr val="FF33CC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7" name="Picture 26" descr="Image result for number 3"/>
          <p:cNvPicPr/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54494" y="2610849"/>
            <a:ext cx="359455" cy="299685"/>
          </a:xfrm>
          <a:prstGeom prst="rect">
            <a:avLst/>
          </a:prstGeom>
          <a:noFill/>
          <a:ln w="28575">
            <a:solidFill>
              <a:srgbClr val="FFFF00"/>
            </a:solidFill>
          </a:ln>
        </p:spPr>
      </p:pic>
      <p:pic>
        <p:nvPicPr>
          <p:cNvPr id="28" name="Picture 27" descr="Image result for number 2"/>
          <p:cNvPicPr/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1889" y="6345137"/>
            <a:ext cx="290878" cy="342265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</p:pic>
      <p:pic>
        <p:nvPicPr>
          <p:cNvPr id="29" name="Picture 28" descr="Image result for number 3"/>
          <p:cNvPicPr/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14879" y="4529016"/>
            <a:ext cx="359455" cy="299685"/>
          </a:xfrm>
          <a:prstGeom prst="rect">
            <a:avLst/>
          </a:prstGeom>
          <a:noFill/>
          <a:ln w="28575">
            <a:solidFill>
              <a:srgbClr val="FFFF00"/>
            </a:solidFill>
          </a:ln>
        </p:spPr>
      </p:pic>
      <p:sp>
        <p:nvSpPr>
          <p:cNvPr id="30" name="TextBox 29"/>
          <p:cNvSpPr txBox="1"/>
          <p:nvPr/>
        </p:nvSpPr>
        <p:spPr>
          <a:xfrm>
            <a:off x="2520108" y="5536394"/>
            <a:ext cx="1896416" cy="13311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50" dirty="0" smtClean="0"/>
              <a:t>written</a:t>
            </a:r>
          </a:p>
          <a:p>
            <a:r>
              <a:rPr lang="en-GB" sz="1150" dirty="0"/>
              <a:t>p</a:t>
            </a:r>
            <a:r>
              <a:rPr lang="en-GB" sz="1150" dirty="0" smtClean="0"/>
              <a:t>ut</a:t>
            </a:r>
          </a:p>
          <a:p>
            <a:r>
              <a:rPr lang="en-GB" sz="1150" dirty="0"/>
              <a:t>d</a:t>
            </a:r>
            <a:r>
              <a:rPr lang="en-GB" sz="1150" dirty="0" smtClean="0"/>
              <a:t>one/made</a:t>
            </a:r>
          </a:p>
          <a:p>
            <a:r>
              <a:rPr lang="en-GB" sz="1150" dirty="0"/>
              <a:t>b</a:t>
            </a:r>
            <a:r>
              <a:rPr lang="en-GB" sz="1150" dirty="0" smtClean="0"/>
              <a:t>roken</a:t>
            </a:r>
          </a:p>
          <a:p>
            <a:r>
              <a:rPr lang="en-GB" sz="1150" dirty="0"/>
              <a:t>d</a:t>
            </a:r>
            <a:r>
              <a:rPr lang="en-GB" sz="1150" dirty="0" smtClean="0"/>
              <a:t>ied</a:t>
            </a:r>
          </a:p>
          <a:p>
            <a:r>
              <a:rPr lang="en-GB" sz="1150" dirty="0" smtClean="0"/>
              <a:t>seen</a:t>
            </a:r>
          </a:p>
          <a:p>
            <a:endParaRPr lang="en-GB" sz="1150" dirty="0"/>
          </a:p>
        </p:txBody>
      </p:sp>
      <p:sp>
        <p:nvSpPr>
          <p:cNvPr id="31" name="TextBox 30"/>
          <p:cNvSpPr txBox="1"/>
          <p:nvPr/>
        </p:nvSpPr>
        <p:spPr>
          <a:xfrm>
            <a:off x="9146220" y="5702127"/>
            <a:ext cx="243999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smtClean="0"/>
              <a:t>= when do you watch TV?</a:t>
            </a:r>
          </a:p>
          <a:p>
            <a:r>
              <a:rPr lang="en-GB" sz="1400" dirty="0" smtClean="0"/>
              <a:t>= I watch </a:t>
            </a:r>
            <a:r>
              <a:rPr lang="en-GB" sz="1400" b="1" dirty="0" smtClean="0"/>
              <a:t>it</a:t>
            </a:r>
            <a:r>
              <a:rPr lang="en-GB" sz="1400" dirty="0" smtClean="0"/>
              <a:t> at night</a:t>
            </a:r>
          </a:p>
          <a:p>
            <a:r>
              <a:rPr lang="en-GB" sz="1400" dirty="0" smtClean="0"/>
              <a:t>= I usually watch </a:t>
            </a:r>
            <a:r>
              <a:rPr lang="en-GB" sz="1400" b="1" dirty="0" smtClean="0"/>
              <a:t>it</a:t>
            </a:r>
            <a:r>
              <a:rPr lang="en-GB" sz="1400" dirty="0" smtClean="0"/>
              <a:t> at night</a:t>
            </a:r>
          </a:p>
          <a:p>
            <a:endParaRPr lang="en-GB" sz="1400" dirty="0"/>
          </a:p>
        </p:txBody>
      </p:sp>
      <p:sp>
        <p:nvSpPr>
          <p:cNvPr id="32" name="TextBox 31"/>
          <p:cNvSpPr txBox="1"/>
          <p:nvPr/>
        </p:nvSpPr>
        <p:spPr>
          <a:xfrm>
            <a:off x="6342756" y="3082391"/>
            <a:ext cx="1340933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GB" sz="1000" dirty="0" smtClean="0"/>
              <a:t>I play</a:t>
            </a:r>
          </a:p>
          <a:p>
            <a:pPr>
              <a:lnSpc>
                <a:spcPct val="150000"/>
              </a:lnSpc>
            </a:pPr>
            <a:r>
              <a:rPr lang="en-GB" sz="1000" dirty="0" smtClean="0"/>
              <a:t>Do you play?</a:t>
            </a:r>
          </a:p>
          <a:p>
            <a:pPr>
              <a:lnSpc>
                <a:spcPct val="150000"/>
              </a:lnSpc>
            </a:pPr>
            <a:r>
              <a:rPr lang="en-GB" sz="1000" dirty="0" smtClean="0"/>
              <a:t>He/she/it plays</a:t>
            </a:r>
          </a:p>
          <a:p>
            <a:pPr>
              <a:lnSpc>
                <a:spcPct val="150000"/>
              </a:lnSpc>
            </a:pPr>
            <a:r>
              <a:rPr lang="en-GB" sz="1000" dirty="0" smtClean="0"/>
              <a:t>We play</a:t>
            </a:r>
          </a:p>
          <a:p>
            <a:pPr>
              <a:lnSpc>
                <a:spcPct val="150000"/>
              </a:lnSpc>
            </a:pPr>
            <a:r>
              <a:rPr lang="en-GB" sz="1000" dirty="0" smtClean="0"/>
              <a:t>Do you(</a:t>
            </a:r>
            <a:r>
              <a:rPr lang="en-GB" sz="1000" dirty="0" err="1" smtClean="0"/>
              <a:t>pl</a:t>
            </a:r>
            <a:r>
              <a:rPr lang="en-GB" sz="1000" dirty="0" smtClean="0"/>
              <a:t>) play?</a:t>
            </a:r>
          </a:p>
          <a:p>
            <a:pPr>
              <a:lnSpc>
                <a:spcPct val="150000"/>
              </a:lnSpc>
            </a:pPr>
            <a:r>
              <a:rPr lang="en-GB" sz="1000" dirty="0" smtClean="0"/>
              <a:t>They play</a:t>
            </a:r>
            <a:endParaRPr lang="en-GB" sz="1000" dirty="0"/>
          </a:p>
        </p:txBody>
      </p:sp>
    </p:spTree>
    <p:extLst>
      <p:ext uri="{BB962C8B-B14F-4D97-AF65-F5344CB8AC3E}">
        <p14:creationId xmlns:p14="http://schemas.microsoft.com/office/powerpoint/2010/main" val="413480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991CFA12834524FAFF6FDC2DFD6007F" ma:contentTypeVersion="12" ma:contentTypeDescription="Create a new document." ma:contentTypeScope="" ma:versionID="2fc6951d673b6d117cc4e64562e6c5c9">
  <xsd:schema xmlns:xsd="http://www.w3.org/2001/XMLSchema" xmlns:xs="http://www.w3.org/2001/XMLSchema" xmlns:p="http://schemas.microsoft.com/office/2006/metadata/properties" xmlns:ns2="8beff84b-12ef-40c5-b413-6f23a5196ebd" xmlns:ns3="2c5be579-4f96-4d49-84cc-d2412a1854a6" targetNamespace="http://schemas.microsoft.com/office/2006/metadata/properties" ma:root="true" ma:fieldsID="a589f7d113ef075179f23ce30b83cd61" ns2:_="" ns3:_="">
    <xsd:import namespace="8beff84b-12ef-40c5-b413-6f23a5196ebd"/>
    <xsd:import namespace="2c5be579-4f96-4d49-84cc-d2412a1854a6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beff84b-12ef-40c5-b413-6f23a5196eb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c5be579-4f96-4d49-84cc-d2412a1854a6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BB310892-9103-408F-880F-9E989C7C625A}">
  <ds:schemaRefs>
    <ds:schemaRef ds:uri="http://purl.org/dc/terms/"/>
    <ds:schemaRef ds:uri="2c5be579-4f96-4d49-84cc-d2412a1854a6"/>
    <ds:schemaRef ds:uri="http://purl.org/dc/dcmitype/"/>
    <ds:schemaRef ds:uri="http://schemas.microsoft.com/office/infopath/2007/PartnerControls"/>
    <ds:schemaRef ds:uri="http://purl.org/dc/elements/1.1/"/>
    <ds:schemaRef ds:uri="http://schemas.microsoft.com/office/2006/metadata/properties"/>
    <ds:schemaRef ds:uri="8beff84b-12ef-40c5-b413-6f23a5196ebd"/>
    <ds:schemaRef ds:uri="http://schemas.microsoft.com/office/2006/documentManagement/types"/>
    <ds:schemaRef ds:uri="http://schemas.openxmlformats.org/package/2006/metadata/core-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C8B65D75-31CF-42C7-9EFE-83FF1F75F046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F22FD496-9FF4-424A-9E8B-D26DC573B09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beff84b-12ef-40c5-b413-6f23a5196ebd"/>
    <ds:schemaRef ds:uri="2c5be579-4f96-4d49-84cc-d2412a1854a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190</TotalTime>
  <Words>574</Words>
  <Application>Microsoft Office PowerPoint</Application>
  <PresentationFormat>Widescreen</PresentationFormat>
  <Paragraphs>100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2" baseType="lpstr">
      <vt:lpstr>Arial</vt:lpstr>
      <vt:lpstr>Calibri</vt:lpstr>
      <vt:lpstr>Calibri Light</vt:lpstr>
      <vt:lpstr>Cambria</vt:lpstr>
      <vt:lpstr>Cooper Black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Torch Academy Gateway Trust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 Tervit Staff 8924020</dc:creator>
  <cp:lastModifiedBy>L Tervit Staff 8924020</cp:lastModifiedBy>
  <cp:revision>18</cp:revision>
  <dcterms:created xsi:type="dcterms:W3CDTF">2020-06-16T12:33:52Z</dcterms:created>
  <dcterms:modified xsi:type="dcterms:W3CDTF">2020-06-17T12:06:21Z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0x0101006991CFA12834524FAFF6FDC2DFD6007F</vt:lpwstr>
  </property>
</Properties>
</file>