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3" r:id="rId6"/>
    <p:sldId id="258" r:id="rId7"/>
    <p:sldId id="264" r:id="rId8"/>
    <p:sldId id="259" r:id="rId9"/>
    <p:sldId id="265" r:id="rId10"/>
    <p:sldId id="260" r:id="rId11"/>
    <p:sldId id="266" r:id="rId12"/>
    <p:sldId id="262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1FF"/>
    <a:srgbClr val="FEE8F9"/>
    <a:srgbClr val="9966FF"/>
    <a:srgbClr val="CC99FF"/>
    <a:srgbClr val="FF0066"/>
    <a:srgbClr val="F3FEB4"/>
    <a:srgbClr val="F276F5"/>
    <a:srgbClr val="FCFDD3"/>
    <a:srgbClr val="F8ECFE"/>
    <a:srgbClr val="FFE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46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46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92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4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5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51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14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0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54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9B3AB-F6CF-4BC5-8A25-F2FAD81110F2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23740-3241-4CDE-9DBB-7A52CB682B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3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6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image" Target="../media/image47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/>
              <a:t>Autumn Term 1</a:t>
            </a:r>
          </a:p>
        </p:txBody>
      </p:sp>
      <p:sp>
        <p:nvSpPr>
          <p:cNvPr id="32" name="Rectángulo redondeado 10"/>
          <p:cNvSpPr/>
          <p:nvPr/>
        </p:nvSpPr>
        <p:spPr>
          <a:xfrm>
            <a:off x="1899571" y="7885596"/>
            <a:ext cx="2133600" cy="514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Masculine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100" b="1"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 helados (some ice-creams)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 smtClean="0">
                <a:solidFill>
                  <a:srgbClr val="002060"/>
                </a:solidFill>
              </a:rPr>
              <a:t>Present Continuous KO 1 </a:t>
            </a:r>
            <a:r>
              <a:rPr lang="en-GB" sz="1800" dirty="0">
                <a:solidFill>
                  <a:srgbClr val="002060"/>
                </a:solidFill>
              </a:rPr>
              <a:t>-</a:t>
            </a:r>
            <a:r>
              <a:rPr lang="en-GB" sz="1800" b="1" dirty="0" smtClean="0">
                <a:solidFill>
                  <a:srgbClr val="002060"/>
                </a:solidFill>
              </a:rPr>
              <a:t>3 </a:t>
            </a:r>
            <a:r>
              <a:rPr lang="en-GB" sz="1800" b="1" dirty="0">
                <a:solidFill>
                  <a:srgbClr val="002060"/>
                </a:solidFill>
              </a:rPr>
              <a:t>chilli</a:t>
            </a:r>
            <a:r>
              <a:rPr lang="en-GB" sz="1800" dirty="0">
                <a:solidFill>
                  <a:srgbClr val="002060"/>
                </a:solidFill>
              </a:rPr>
              <a:t>:  quizlet.com/_8bq66u  </a:t>
            </a:r>
            <a:r>
              <a:rPr lang="en-GB" sz="1800" b="1" dirty="0" smtClean="0">
                <a:solidFill>
                  <a:srgbClr val="002060"/>
                </a:solidFill>
              </a:rPr>
              <a:t>2 </a:t>
            </a:r>
            <a:r>
              <a:rPr lang="en-GB" sz="1800" b="1" dirty="0">
                <a:solidFill>
                  <a:srgbClr val="002060"/>
                </a:solidFill>
              </a:rPr>
              <a:t>chilli: </a:t>
            </a:r>
            <a:r>
              <a:rPr lang="en-GB" sz="1800" dirty="0">
                <a:solidFill>
                  <a:srgbClr val="002060"/>
                </a:solidFill>
              </a:rPr>
              <a:t>quizlet.com/_8bqa2z </a:t>
            </a:r>
            <a:r>
              <a:rPr lang="en-GB" sz="1800" dirty="0" smtClean="0">
                <a:solidFill>
                  <a:srgbClr val="002060"/>
                </a:solidFill>
              </a:rPr>
              <a:t>  </a:t>
            </a:r>
            <a:r>
              <a:rPr lang="en-GB" sz="1800" b="1" dirty="0" smtClean="0">
                <a:solidFill>
                  <a:srgbClr val="002060"/>
                </a:solidFill>
              </a:rPr>
              <a:t>1 </a:t>
            </a:r>
            <a:r>
              <a:rPr lang="en-GB" sz="1800" b="1" dirty="0">
                <a:solidFill>
                  <a:srgbClr val="002060"/>
                </a:solidFill>
              </a:rPr>
              <a:t>chilli: </a:t>
            </a:r>
            <a:r>
              <a:rPr lang="en-GB" sz="1800" dirty="0">
                <a:solidFill>
                  <a:srgbClr val="002060"/>
                </a:solidFill>
              </a:rPr>
              <a:t>quizlet.com/_8bqbpu</a:t>
            </a: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Text Box 16"/>
          <p:cNvSpPr txBox="1"/>
          <p:nvPr/>
        </p:nvSpPr>
        <p:spPr>
          <a:xfrm>
            <a:off x="2008149" y="1089221"/>
            <a:ext cx="2129155" cy="1379342"/>
          </a:xfrm>
          <a:prstGeom prst="rect">
            <a:avLst/>
          </a:prstGeom>
          <a:solidFill>
            <a:srgbClr val="FEE8F9"/>
          </a:solidFill>
          <a:ln w="6350">
            <a:solidFill>
              <a:srgbClr val="FF0066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Infinitives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u="sng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coche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go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by car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u="sng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amigos – to </a:t>
            </a:r>
            <a:r>
              <a:rPr lang="en-GB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friends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u="sng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la tele – </a:t>
            </a:r>
            <a:r>
              <a:rPr lang="en-GB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watch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TV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u="sng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deporte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do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sport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comer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la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punto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to eat at one on the dot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8"/>
          <p:cNvSpPr txBox="1"/>
          <p:nvPr/>
        </p:nvSpPr>
        <p:spPr>
          <a:xfrm>
            <a:off x="4237278" y="1090079"/>
            <a:ext cx="2981325" cy="1994315"/>
          </a:xfrm>
          <a:prstGeom prst="rect">
            <a:avLst/>
          </a:prstGeom>
          <a:solidFill>
            <a:srgbClr val="FEE8F9"/>
          </a:solidFill>
          <a:ln w="6350">
            <a:solidFill>
              <a:srgbClr val="FF0066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Examples: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Suelo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instituto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coche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levantarme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las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siete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I usually go to school by car/ get up at 7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Suele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comer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la cantina – he/ she usually eat in the canteen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Solemos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la tele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tarde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we usually watch TV in the evening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Suelen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sus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abuelos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domingos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=they usually visit their grandparents on Sundays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21"/>
          <p:cNvSpPr txBox="1"/>
          <p:nvPr/>
        </p:nvSpPr>
        <p:spPr>
          <a:xfrm>
            <a:off x="75323" y="1089220"/>
            <a:ext cx="1832852" cy="1202373"/>
          </a:xfrm>
          <a:prstGeom prst="rect">
            <a:avLst/>
          </a:prstGeom>
          <a:solidFill>
            <a:srgbClr val="FEE8F9"/>
          </a:solidFill>
          <a:ln w="6350">
            <a:solidFill>
              <a:srgbClr val="FF0066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SOLER – to usually…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suelo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I usually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sueles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usually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suele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s/he usually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solemos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we usually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soléis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(plural) usually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suelen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they usually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22"/>
          <p:cNvSpPr txBox="1"/>
          <p:nvPr/>
        </p:nvSpPr>
        <p:spPr>
          <a:xfrm>
            <a:off x="96052" y="2532709"/>
            <a:ext cx="4041252" cy="337132"/>
          </a:xfrm>
          <a:prstGeom prst="rect">
            <a:avLst/>
          </a:prstGeom>
          <a:solidFill>
            <a:srgbClr val="FEE8F9"/>
          </a:solidFill>
          <a:ln w="6350">
            <a:solidFill>
              <a:srgbClr val="FF0066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Soler is a radical or stem-changing verb – look at the  o</a:t>
            </a:r>
            <a:r>
              <a:rPr lang="en-GB" sz="10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10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ue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5323" y="798443"/>
            <a:ext cx="5434809" cy="226632"/>
          </a:xfrm>
          <a:prstGeom prst="rect">
            <a:avLst/>
          </a:prstGeom>
          <a:solidFill>
            <a:srgbClr val="FEE8F9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say you usually do something,  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0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soler</a:t>
            </a:r>
            <a:r>
              <a:rPr lang="en-GB" sz="10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+ a verb in the infinitive,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usually read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1725968" y="1358379"/>
            <a:ext cx="471531" cy="5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6" name="Picture 35" descr="Image result for number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 bwMode="auto">
          <a:xfrm>
            <a:off x="5610106" y="804130"/>
            <a:ext cx="390525" cy="379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182100" y="3210136"/>
            <a:ext cx="4405341" cy="695325"/>
          </a:xfrm>
          <a:prstGeom prst="rect">
            <a:avLst/>
          </a:prstGeom>
          <a:solidFill>
            <a:srgbClr val="FDFDBB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solidFill>
                  <a:srgbClr val="9933FF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say what you are doing or to describe what is happening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 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GB" sz="1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present continuous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am listening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194"/>
          <p:cNvSpPr txBox="1"/>
          <p:nvPr/>
        </p:nvSpPr>
        <p:spPr>
          <a:xfrm>
            <a:off x="193664" y="4827476"/>
            <a:ext cx="1623020" cy="1524000"/>
          </a:xfrm>
          <a:prstGeom prst="rect">
            <a:avLst/>
          </a:prstGeom>
          <a:solidFill>
            <a:srgbClr val="FDFDBB"/>
          </a:solidFill>
          <a:ln w="6350">
            <a:solidFill>
              <a:srgbClr val="7030A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b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ESTAR – to 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estoy – I am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estás– you are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está – s/he is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estamos – we are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estáis – you (plural) are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están– they are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196"/>
          <p:cNvSpPr txBox="1"/>
          <p:nvPr/>
        </p:nvSpPr>
        <p:spPr>
          <a:xfrm>
            <a:off x="1926755" y="5189942"/>
            <a:ext cx="1507090" cy="685800"/>
          </a:xfrm>
          <a:prstGeom prst="rect">
            <a:avLst/>
          </a:prstGeom>
          <a:solidFill>
            <a:srgbClr val="FDFDBB"/>
          </a:solidFill>
          <a:ln w="6350">
            <a:solidFill>
              <a:srgbClr val="7030A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ando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(AR verbs)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iendo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(IR/ER verbs)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197"/>
          <p:cNvSpPr txBox="1"/>
          <p:nvPr/>
        </p:nvSpPr>
        <p:spPr>
          <a:xfrm>
            <a:off x="182099" y="3976659"/>
            <a:ext cx="4371847" cy="790575"/>
          </a:xfrm>
          <a:prstGeom prst="rect">
            <a:avLst/>
          </a:prstGeom>
          <a:solidFill>
            <a:srgbClr val="FDFDBB"/>
          </a:solidFill>
          <a:ln w="38100">
            <a:solidFill>
              <a:srgbClr val="7030A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1)  Write the correct part of </a:t>
            </a:r>
            <a:r>
              <a:rPr lang="en-GB" sz="1100" b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estar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2) Take the AR, ER or IR from the end of the infinitive to make the </a:t>
            </a:r>
            <a:r>
              <a:rPr lang="en-GB" sz="1100" i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gerund</a:t>
            </a:r>
            <a:r>
              <a:rPr lang="en-GB" sz="1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(or the –ing)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 Box 200"/>
          <p:cNvSpPr txBox="1"/>
          <p:nvPr/>
        </p:nvSpPr>
        <p:spPr>
          <a:xfrm>
            <a:off x="3529007" y="4924964"/>
            <a:ext cx="1024940" cy="1424305"/>
          </a:xfrm>
          <a:prstGeom prst="rect">
            <a:avLst/>
          </a:prstGeom>
          <a:solidFill>
            <a:srgbClr val="FDFDBB"/>
          </a:solidFill>
          <a:ln w="6350">
            <a:solidFill>
              <a:srgbClr val="7030A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b="1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Irregular gerunds</a:t>
            </a:r>
            <a:endParaRPr lang="en-GB" sz="11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Leyendo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 reading </a:t>
            </a:r>
            <a:endParaRPr lang="en-GB" sz="1000" dirty="0" smtClean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durmiendo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sleeping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9563109" y="798443"/>
            <a:ext cx="2454910" cy="5210175"/>
          </a:xfrm>
          <a:prstGeom prst="rect">
            <a:avLst/>
          </a:prstGeom>
          <a:solidFill>
            <a:srgbClr val="FFEED5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two ways of saying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“get on well/badly with”: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1.llevarse </a:t>
            </a:r>
            <a:r>
              <a:rPr lang="en-GB" sz="11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/mal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llevo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/mal 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I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llevas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you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lleva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s/he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llevamos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we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llevais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plural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llevan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they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llevo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con mi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madre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 I get on well with my Mum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2.caer </a:t>
            </a:r>
            <a:r>
              <a:rPr lang="en-GB" sz="11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/mal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(works like </a:t>
            </a:r>
            <a:r>
              <a:rPr lang="en-GB" sz="1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gustar</a:t>
            </a:r>
            <a:r>
              <a:rPr lang="en-GB" sz="1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(n)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/mal - I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(n) – you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(n) – s/he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Nos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(n) - we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(n) – you plural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en-GB" sz="11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(n) - they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050" dirty="0" err="1">
                <a:effectLst/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bien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primos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I get on well with my cousins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cae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mal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5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tío</a:t>
            </a:r>
            <a:r>
              <a:rPr lang="en-GB" sz="105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she gets on badly with her uncle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6" name="Picture 4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4" t="55238" r="19342" b="25353"/>
          <a:stretch/>
        </p:blipFill>
        <p:spPr bwMode="auto">
          <a:xfrm>
            <a:off x="9616523" y="5293887"/>
            <a:ext cx="2422843" cy="1294130"/>
          </a:xfrm>
          <a:prstGeom prst="rect">
            <a:avLst/>
          </a:prstGeom>
          <a:solidFill>
            <a:srgbClr val="FECD9C"/>
          </a:solidFill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Picture 4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3" t="34765" r="19011" b="42405"/>
          <a:stretch/>
        </p:blipFill>
        <p:spPr bwMode="auto">
          <a:xfrm>
            <a:off x="6762751" y="5232330"/>
            <a:ext cx="2461895" cy="1552575"/>
          </a:xfrm>
          <a:prstGeom prst="rect">
            <a:avLst/>
          </a:prstGeom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53328" r="44547" b="15113"/>
          <a:stretch/>
        </p:blipFill>
        <p:spPr bwMode="auto">
          <a:xfrm>
            <a:off x="5023580" y="3210136"/>
            <a:ext cx="4201066" cy="1933206"/>
          </a:xfrm>
          <a:prstGeom prst="rect">
            <a:avLst/>
          </a:prstGeom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5062999" y="5232330"/>
            <a:ext cx="1613324" cy="957463"/>
          </a:xfrm>
          <a:prstGeom prst="rect">
            <a:avLst/>
          </a:prstGeom>
          <a:solidFill>
            <a:srgbClr val="D4D088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describe character (permanent) Soy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inteligente</a:t>
            </a:r>
            <a:r>
              <a:rPr lang="en-GB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= I am intelligent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 descr="Image result for number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31" y="3242124"/>
            <a:ext cx="238125" cy="34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Image result for number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694" y="3205868"/>
            <a:ext cx="406952" cy="37425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2" name="Picture 51" descr="Image result for number 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/>
          <a:stretch/>
        </p:blipFill>
        <p:spPr bwMode="auto">
          <a:xfrm>
            <a:off x="11703701" y="1183225"/>
            <a:ext cx="28321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8577" y="1033331"/>
            <a:ext cx="2179218" cy="108960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557066" y="2210819"/>
            <a:ext cx="1639539" cy="6590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El </a:t>
            </a:r>
            <a:r>
              <a:rPr lang="en-GB" sz="1400" dirty="0"/>
              <a:t>P</a:t>
            </a:r>
            <a:r>
              <a:rPr lang="en-GB" sz="1400" dirty="0" smtClean="0"/>
              <a:t>alacio </a:t>
            </a:r>
            <a:r>
              <a:rPr lang="en-GB" sz="1400" dirty="0"/>
              <a:t>R</a:t>
            </a:r>
            <a:r>
              <a:rPr lang="en-GB" sz="1400" dirty="0" smtClean="0"/>
              <a:t>eal de Madrid (Royal Palace in Madrid)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7610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 smtClean="0"/>
              <a:t>Summer </a:t>
            </a:r>
            <a:r>
              <a:rPr lang="en-GB" sz="1200" dirty="0"/>
              <a:t>Term </a:t>
            </a:r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b="1">
                <a:solidFill>
                  <a:srgbClr val="002060"/>
                </a:solidFill>
              </a:rPr>
              <a:t>Future tense KO 6: </a:t>
            </a:r>
            <a:r>
              <a:rPr lang="en-GB" sz="2600">
                <a:solidFill>
                  <a:srgbClr val="002060"/>
                </a:solidFill>
              </a:rPr>
              <a:t>https://quizlet.com/_6rvhiw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50630" r="41677" b="27971"/>
          <a:stretch/>
        </p:blipFill>
        <p:spPr bwMode="auto">
          <a:xfrm>
            <a:off x="274307" y="2388742"/>
            <a:ext cx="4719423" cy="1545140"/>
          </a:xfrm>
          <a:prstGeom prst="rect">
            <a:avLst/>
          </a:prstGeom>
          <a:ln w="28575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t="36683" r="39390" b="17081"/>
          <a:stretch/>
        </p:blipFill>
        <p:spPr bwMode="auto">
          <a:xfrm>
            <a:off x="7898306" y="4098183"/>
            <a:ext cx="4176395" cy="2571750"/>
          </a:xfrm>
          <a:prstGeom prst="rect">
            <a:avLst/>
          </a:prstGeom>
          <a:ln w="28575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171" y="813368"/>
            <a:ext cx="2417608" cy="1492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b="1" dirty="0" smtClean="0"/>
              <a:t>Se </a:t>
            </a:r>
            <a:r>
              <a:rPr lang="en-GB" sz="1300" b="1" dirty="0" err="1" smtClean="0"/>
              <a:t>puede</a:t>
            </a:r>
            <a:r>
              <a:rPr lang="en-GB" sz="1300" b="1" dirty="0" smtClean="0"/>
              <a:t> </a:t>
            </a:r>
            <a:r>
              <a:rPr lang="en-GB" sz="1300" dirty="0" smtClean="0"/>
              <a:t>= you can</a:t>
            </a:r>
          </a:p>
          <a:p>
            <a:r>
              <a:rPr lang="en-GB" sz="1300" b="1" dirty="0" smtClean="0"/>
              <a:t>Se </a:t>
            </a:r>
            <a:r>
              <a:rPr lang="en-GB" sz="1300" b="1" dirty="0" err="1" smtClean="0"/>
              <a:t>debe</a:t>
            </a:r>
            <a:r>
              <a:rPr lang="en-GB" sz="1300" b="1" dirty="0" smtClean="0"/>
              <a:t> </a:t>
            </a:r>
            <a:r>
              <a:rPr lang="en-GB" sz="1300" dirty="0" smtClean="0"/>
              <a:t>= we must </a:t>
            </a:r>
          </a:p>
          <a:p>
            <a:r>
              <a:rPr lang="en-GB" sz="1300" b="1" dirty="0" smtClean="0"/>
              <a:t>Hay que </a:t>
            </a:r>
            <a:r>
              <a:rPr lang="en-GB" sz="1300" dirty="0" smtClean="0"/>
              <a:t>= we have to</a:t>
            </a:r>
          </a:p>
          <a:p>
            <a:r>
              <a:rPr lang="en-GB" sz="1300" b="1" dirty="0" smtClean="0"/>
              <a:t>Se </a:t>
            </a:r>
            <a:r>
              <a:rPr lang="en-GB" sz="1300" b="1" dirty="0" err="1" smtClean="0"/>
              <a:t>puede</a:t>
            </a:r>
            <a:r>
              <a:rPr lang="en-GB" sz="1300" b="1" dirty="0" smtClean="0"/>
              <a:t> </a:t>
            </a:r>
            <a:r>
              <a:rPr lang="en-GB" sz="1300" b="1" dirty="0" err="1" smtClean="0"/>
              <a:t>reciclar</a:t>
            </a:r>
            <a:r>
              <a:rPr lang="en-GB" sz="1300" b="1" dirty="0" smtClean="0"/>
              <a:t> </a:t>
            </a:r>
            <a:r>
              <a:rPr lang="en-GB" sz="1300" dirty="0" smtClean="0"/>
              <a:t>= you can recycle </a:t>
            </a:r>
          </a:p>
          <a:p>
            <a:r>
              <a:rPr lang="en-GB" sz="1300" b="1" dirty="0" err="1" smtClean="0"/>
              <a:t>Tener</a:t>
            </a:r>
            <a:r>
              <a:rPr lang="en-GB" sz="1300" b="1" dirty="0" smtClean="0"/>
              <a:t> que </a:t>
            </a:r>
            <a:r>
              <a:rPr lang="en-GB" sz="1300" dirty="0" smtClean="0"/>
              <a:t>= to have to</a:t>
            </a:r>
          </a:p>
          <a:p>
            <a:r>
              <a:rPr lang="en-GB" sz="1300" b="1" dirty="0" err="1" smtClean="0"/>
              <a:t>Tengo</a:t>
            </a:r>
            <a:r>
              <a:rPr lang="en-GB" sz="1300" b="1" dirty="0" smtClean="0"/>
              <a:t> que </a:t>
            </a:r>
            <a:r>
              <a:rPr lang="en-GB" sz="1300" dirty="0" smtClean="0"/>
              <a:t>= I have to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471" t="24207" r="41363" b="17398"/>
          <a:stretch/>
        </p:blipFill>
        <p:spPr>
          <a:xfrm>
            <a:off x="6553054" y="817151"/>
            <a:ext cx="5521647" cy="3171148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400686" y="4121627"/>
            <a:ext cx="2199244" cy="2492990"/>
          </a:xfrm>
          <a:prstGeom prst="rect">
            <a:avLst/>
          </a:prstGeom>
          <a:solidFill>
            <a:srgbClr val="FEE8F9"/>
          </a:solidFill>
          <a:ln>
            <a:solidFill>
              <a:srgbClr val="F276F5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err="1" smtClean="0"/>
              <a:t>Iré</a:t>
            </a:r>
            <a:r>
              <a:rPr lang="en-GB" sz="1300" dirty="0" smtClean="0"/>
              <a:t> a </a:t>
            </a:r>
            <a:r>
              <a:rPr lang="en-GB" sz="1300" dirty="0" err="1" smtClean="0"/>
              <a:t>Londres</a:t>
            </a:r>
            <a:r>
              <a:rPr lang="en-GB" sz="1300" dirty="0" smtClean="0"/>
              <a:t> = I will go to London</a:t>
            </a:r>
          </a:p>
          <a:p>
            <a:r>
              <a:rPr lang="en-GB" sz="1300" dirty="0" err="1" smtClean="0"/>
              <a:t>Estudiaré</a:t>
            </a:r>
            <a:r>
              <a:rPr lang="en-GB" sz="1300" dirty="0" smtClean="0"/>
              <a:t> </a:t>
            </a:r>
            <a:r>
              <a:rPr lang="en-GB" sz="1300" dirty="0" err="1" smtClean="0"/>
              <a:t>en</a:t>
            </a:r>
            <a:r>
              <a:rPr lang="en-GB" sz="1300" dirty="0" smtClean="0"/>
              <a:t> la </a:t>
            </a:r>
            <a:r>
              <a:rPr lang="en-GB" sz="1300" dirty="0" err="1" smtClean="0"/>
              <a:t>universidad</a:t>
            </a:r>
            <a:r>
              <a:rPr lang="en-GB" sz="1300" dirty="0" smtClean="0"/>
              <a:t> = I will study at university </a:t>
            </a:r>
          </a:p>
          <a:p>
            <a:endParaRPr lang="en-GB" sz="1300" dirty="0"/>
          </a:p>
          <a:p>
            <a:r>
              <a:rPr lang="en-GB" sz="1300" b="1" dirty="0" smtClean="0"/>
              <a:t>VOLVER – TO RETURN</a:t>
            </a:r>
          </a:p>
          <a:p>
            <a:r>
              <a:rPr lang="en-GB" sz="1300" dirty="0" err="1" smtClean="0"/>
              <a:t>Volveré</a:t>
            </a:r>
            <a:r>
              <a:rPr lang="en-GB" sz="1300" dirty="0" smtClean="0"/>
              <a:t> = I will return</a:t>
            </a:r>
          </a:p>
          <a:p>
            <a:r>
              <a:rPr lang="en-GB" sz="1300" dirty="0" err="1" smtClean="0"/>
              <a:t>Volverás</a:t>
            </a:r>
            <a:r>
              <a:rPr lang="en-GB" sz="1300" dirty="0" smtClean="0"/>
              <a:t> = you will return</a:t>
            </a:r>
          </a:p>
          <a:p>
            <a:r>
              <a:rPr lang="en-GB" sz="1300" dirty="0" err="1" smtClean="0"/>
              <a:t>Volverá</a:t>
            </a:r>
            <a:r>
              <a:rPr lang="en-GB" sz="1300" dirty="0" smtClean="0"/>
              <a:t> = he/she/it will return</a:t>
            </a:r>
          </a:p>
          <a:p>
            <a:r>
              <a:rPr lang="en-GB" sz="1300" dirty="0" err="1" smtClean="0"/>
              <a:t>Volveremos</a:t>
            </a:r>
            <a:r>
              <a:rPr lang="en-GB" sz="1300" dirty="0" smtClean="0"/>
              <a:t> = we will return</a:t>
            </a:r>
          </a:p>
          <a:p>
            <a:r>
              <a:rPr lang="en-GB" sz="1300" dirty="0" err="1" smtClean="0"/>
              <a:t>Volveréis</a:t>
            </a:r>
            <a:r>
              <a:rPr lang="en-GB" sz="1300" dirty="0" smtClean="0"/>
              <a:t> = you (</a:t>
            </a:r>
            <a:r>
              <a:rPr lang="en-GB" sz="1300" dirty="0" err="1" smtClean="0"/>
              <a:t>pl</a:t>
            </a:r>
            <a:r>
              <a:rPr lang="en-GB" sz="1300" dirty="0" smtClean="0"/>
              <a:t>) will return</a:t>
            </a:r>
          </a:p>
          <a:p>
            <a:r>
              <a:rPr lang="en-GB" sz="1300" dirty="0" err="1" smtClean="0"/>
              <a:t>Volverán</a:t>
            </a:r>
            <a:r>
              <a:rPr lang="en-GB" sz="1300" dirty="0" smtClean="0"/>
              <a:t> = they will return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E0C1FF">
                <a:tint val="45000"/>
                <a:satMod val="400000"/>
              </a:srgbClr>
            </a:duotone>
          </a:blip>
          <a:srcRect l="35245" t="25886" r="7380" b="19076"/>
          <a:stretch/>
        </p:blipFill>
        <p:spPr>
          <a:xfrm>
            <a:off x="248362" y="3979625"/>
            <a:ext cx="4885899" cy="263499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659359" y="813368"/>
            <a:ext cx="3753163" cy="1492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300" b="1" dirty="0" err="1"/>
              <a:t>Tengo</a:t>
            </a:r>
            <a:r>
              <a:rPr lang="en-GB" sz="1300" b="1" dirty="0"/>
              <a:t> que </a:t>
            </a:r>
            <a:r>
              <a:rPr lang="en-GB" sz="1300" b="1" dirty="0" err="1"/>
              <a:t>apagar</a:t>
            </a:r>
            <a:r>
              <a:rPr lang="en-GB" sz="1300" b="1" dirty="0"/>
              <a:t> la luz </a:t>
            </a:r>
            <a:r>
              <a:rPr lang="en-GB" sz="1300" dirty="0"/>
              <a:t>= I have to turn off the </a:t>
            </a:r>
            <a:r>
              <a:rPr lang="en-GB" sz="1300" dirty="0" smtClean="0"/>
              <a:t>lights</a:t>
            </a:r>
          </a:p>
          <a:p>
            <a:endParaRPr lang="en-GB" sz="1300" dirty="0"/>
          </a:p>
          <a:p>
            <a:r>
              <a:rPr lang="en-GB" sz="1300" b="1" dirty="0" err="1"/>
              <a:t>Tienes</a:t>
            </a:r>
            <a:r>
              <a:rPr lang="en-GB" sz="1300" b="1" dirty="0"/>
              <a:t> que </a:t>
            </a:r>
            <a:r>
              <a:rPr lang="en-GB" sz="1300" b="1" dirty="0" err="1"/>
              <a:t>ahorrar</a:t>
            </a:r>
            <a:r>
              <a:rPr lang="en-GB" sz="1300" b="1" dirty="0"/>
              <a:t> </a:t>
            </a:r>
            <a:r>
              <a:rPr lang="en-GB" sz="1300" b="1" dirty="0" err="1"/>
              <a:t>agua</a:t>
            </a:r>
            <a:r>
              <a:rPr lang="en-GB" sz="1300" b="1" dirty="0"/>
              <a:t> </a:t>
            </a:r>
            <a:r>
              <a:rPr lang="en-GB" sz="1300" dirty="0"/>
              <a:t>= you have to save </a:t>
            </a:r>
            <a:r>
              <a:rPr lang="en-GB" sz="1300" dirty="0" smtClean="0"/>
              <a:t>water</a:t>
            </a:r>
          </a:p>
          <a:p>
            <a:endParaRPr lang="en-GB" sz="1300" dirty="0"/>
          </a:p>
          <a:p>
            <a:r>
              <a:rPr lang="en-GB" sz="1300" b="1" dirty="0" err="1"/>
              <a:t>Suelo</a:t>
            </a:r>
            <a:r>
              <a:rPr lang="en-GB" sz="1300" b="1" dirty="0"/>
              <a:t> </a:t>
            </a:r>
            <a:r>
              <a:rPr lang="en-GB" sz="1300" b="1" dirty="0" err="1"/>
              <a:t>ir</a:t>
            </a:r>
            <a:r>
              <a:rPr lang="en-GB" sz="1300" b="1" dirty="0"/>
              <a:t> </a:t>
            </a:r>
            <a:r>
              <a:rPr lang="en-GB" sz="1300" dirty="0"/>
              <a:t>= I usually </a:t>
            </a:r>
            <a:r>
              <a:rPr lang="en-GB" sz="1300" dirty="0" smtClean="0"/>
              <a:t>go</a:t>
            </a:r>
          </a:p>
          <a:p>
            <a:endParaRPr lang="en-GB" sz="1300" dirty="0"/>
          </a:p>
          <a:p>
            <a:r>
              <a:rPr lang="en-GB" sz="1300" b="1" dirty="0" err="1"/>
              <a:t>Solía</a:t>
            </a:r>
            <a:r>
              <a:rPr lang="en-GB" sz="1300" b="1" dirty="0"/>
              <a:t> </a:t>
            </a:r>
            <a:r>
              <a:rPr lang="en-GB" sz="1300" b="1" dirty="0" err="1"/>
              <a:t>ir</a:t>
            </a:r>
            <a:r>
              <a:rPr lang="en-GB" sz="1300" b="1" dirty="0"/>
              <a:t> al cine </a:t>
            </a:r>
            <a:r>
              <a:rPr lang="en-GB" sz="1300" dirty="0"/>
              <a:t>= I used to go to the cinema</a:t>
            </a:r>
          </a:p>
        </p:txBody>
      </p:sp>
      <p:pic>
        <p:nvPicPr>
          <p:cNvPr id="22" name="Picture 21" descr="Image result for number 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 bwMode="auto">
          <a:xfrm>
            <a:off x="7165236" y="4957912"/>
            <a:ext cx="389255" cy="410210"/>
          </a:xfrm>
          <a:prstGeom prst="rect">
            <a:avLst/>
          </a:prstGeom>
          <a:noFill/>
          <a:ln w="28575">
            <a:solidFill>
              <a:srgbClr val="F276F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Image result for number 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/>
          <a:stretch/>
        </p:blipFill>
        <p:spPr bwMode="auto">
          <a:xfrm>
            <a:off x="6056952" y="1881269"/>
            <a:ext cx="330200" cy="4248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Image result for number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11466" r="23554" b="11755"/>
          <a:stretch/>
        </p:blipFill>
        <p:spPr bwMode="auto">
          <a:xfrm>
            <a:off x="274307" y="3467785"/>
            <a:ext cx="298450" cy="381000"/>
          </a:xfrm>
          <a:prstGeom prst="rect">
            <a:avLst/>
          </a:prstGeom>
          <a:noFill/>
          <a:ln w="28575">
            <a:solidFill>
              <a:srgbClr val="CC99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780" y="4121627"/>
            <a:ext cx="364922" cy="4094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9703" y="2832176"/>
            <a:ext cx="1519930" cy="10166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019100" y="2504751"/>
            <a:ext cx="1393422" cy="1429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rgbClr val="002060"/>
                </a:solidFill>
              </a:rPr>
              <a:t>La </a:t>
            </a:r>
            <a:r>
              <a:rPr lang="en-GB" sz="1000" b="1" dirty="0" err="1" smtClean="0">
                <a:solidFill>
                  <a:srgbClr val="002060"/>
                </a:solidFill>
              </a:rPr>
              <a:t>selva</a:t>
            </a:r>
            <a:r>
              <a:rPr lang="en-GB" sz="1000" b="1" dirty="0" smtClean="0">
                <a:solidFill>
                  <a:srgbClr val="002060"/>
                </a:solidFill>
              </a:rPr>
              <a:t> </a:t>
            </a:r>
            <a:r>
              <a:rPr lang="en-GB" sz="1000" b="1" dirty="0" err="1" smtClean="0">
                <a:solidFill>
                  <a:srgbClr val="002060"/>
                </a:solidFill>
              </a:rPr>
              <a:t>amazónica</a:t>
            </a:r>
            <a:r>
              <a:rPr lang="en-GB" sz="1000" b="1" dirty="0" smtClean="0">
                <a:solidFill>
                  <a:srgbClr val="002060"/>
                </a:solidFill>
              </a:rPr>
              <a:t> </a:t>
            </a:r>
            <a:r>
              <a:rPr lang="en-GB" sz="1000" dirty="0" smtClean="0">
                <a:solidFill>
                  <a:srgbClr val="002060"/>
                </a:solidFill>
              </a:rPr>
              <a:t>– </a:t>
            </a:r>
            <a:r>
              <a:rPr lang="es-ES" sz="1000" dirty="0">
                <a:solidFill>
                  <a:srgbClr val="002060"/>
                </a:solidFill>
              </a:rPr>
              <a:t>es el bosque tropical más grande del mundo</a:t>
            </a:r>
            <a:r>
              <a:rPr lang="en-GB" sz="1000" dirty="0" smtClean="0">
                <a:solidFill>
                  <a:srgbClr val="002060"/>
                </a:solidFill>
              </a:rPr>
              <a:t> y se </a:t>
            </a:r>
            <a:r>
              <a:rPr lang="en-GB" sz="1000" dirty="0" err="1" smtClean="0">
                <a:solidFill>
                  <a:srgbClr val="002060"/>
                </a:solidFill>
              </a:rPr>
              <a:t>encuentra</a:t>
            </a:r>
            <a:r>
              <a:rPr lang="en-GB" sz="1000" dirty="0" smtClean="0">
                <a:solidFill>
                  <a:srgbClr val="002060"/>
                </a:solidFill>
              </a:rPr>
              <a:t> </a:t>
            </a:r>
            <a:r>
              <a:rPr lang="en-GB" sz="1000" dirty="0" err="1" smtClean="0">
                <a:solidFill>
                  <a:srgbClr val="002060"/>
                </a:solidFill>
              </a:rPr>
              <a:t>en</a:t>
            </a:r>
            <a:r>
              <a:rPr lang="en-GB" sz="1000" dirty="0" smtClean="0">
                <a:solidFill>
                  <a:srgbClr val="002060"/>
                </a:solidFill>
              </a:rPr>
              <a:t> 9 </a:t>
            </a:r>
            <a:r>
              <a:rPr lang="en-GB" sz="1000" dirty="0" err="1" smtClean="0">
                <a:solidFill>
                  <a:srgbClr val="002060"/>
                </a:solidFill>
              </a:rPr>
              <a:t>países</a:t>
            </a:r>
            <a:r>
              <a:rPr lang="en-GB" sz="1000" dirty="0" smtClean="0">
                <a:solidFill>
                  <a:srgbClr val="002060"/>
                </a:solidFill>
              </a:rPr>
              <a:t> </a:t>
            </a:r>
            <a:r>
              <a:rPr lang="en-GB" sz="1000" dirty="0" err="1" smtClean="0">
                <a:solidFill>
                  <a:srgbClr val="002060"/>
                </a:solidFill>
              </a:rPr>
              <a:t>sudamericanos</a:t>
            </a:r>
            <a:r>
              <a:rPr lang="en-GB" sz="1000" dirty="0" smtClean="0">
                <a:solidFill>
                  <a:srgbClr val="002060"/>
                </a:solidFill>
              </a:rPr>
              <a:t> </a:t>
            </a:r>
            <a:r>
              <a:rPr lang="en-GB" sz="1000" dirty="0" err="1" smtClean="0">
                <a:solidFill>
                  <a:srgbClr val="002060"/>
                </a:solidFill>
              </a:rPr>
              <a:t>pero</a:t>
            </a:r>
            <a:r>
              <a:rPr lang="en-GB" sz="1000" dirty="0" smtClean="0">
                <a:solidFill>
                  <a:srgbClr val="002060"/>
                </a:solidFill>
              </a:rPr>
              <a:t> </a:t>
            </a:r>
            <a:r>
              <a:rPr lang="en-GB" sz="1000" dirty="0" err="1" smtClean="0">
                <a:solidFill>
                  <a:srgbClr val="002060"/>
                </a:solidFill>
              </a:rPr>
              <a:t>está</a:t>
            </a:r>
            <a:r>
              <a:rPr lang="en-GB" sz="1000" dirty="0" smtClean="0">
                <a:solidFill>
                  <a:srgbClr val="002060"/>
                </a:solidFill>
              </a:rPr>
              <a:t> </a:t>
            </a:r>
            <a:r>
              <a:rPr lang="en-GB" sz="1000" dirty="0" err="1" smtClean="0">
                <a:solidFill>
                  <a:srgbClr val="002060"/>
                </a:solidFill>
              </a:rPr>
              <a:t>en</a:t>
            </a:r>
            <a:r>
              <a:rPr lang="en-GB" sz="1000" dirty="0" smtClean="0">
                <a:solidFill>
                  <a:srgbClr val="002060"/>
                </a:solidFill>
              </a:rPr>
              <a:t> </a:t>
            </a:r>
            <a:r>
              <a:rPr lang="en-GB" sz="1000" dirty="0" err="1" smtClean="0">
                <a:solidFill>
                  <a:srgbClr val="002060"/>
                </a:solidFill>
              </a:rPr>
              <a:t>peligro</a:t>
            </a:r>
            <a:r>
              <a:rPr lang="en-GB" sz="1000" dirty="0" smtClean="0">
                <a:solidFill>
                  <a:srgbClr val="002060"/>
                </a:solidFill>
              </a:rPr>
              <a:t> de la </a:t>
            </a:r>
            <a:r>
              <a:rPr lang="en-GB" sz="1000" dirty="0" err="1" smtClean="0">
                <a:solidFill>
                  <a:srgbClr val="002060"/>
                </a:solidFill>
              </a:rPr>
              <a:t>deforestación</a:t>
            </a:r>
            <a:r>
              <a:rPr lang="en-GB" sz="1000" dirty="0" smtClean="0">
                <a:solidFill>
                  <a:srgbClr val="002060"/>
                </a:solidFill>
              </a:rPr>
              <a:t>  </a:t>
            </a:r>
            <a:endParaRPr lang="en-GB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2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/>
              <a:t>Autumn Term 1</a:t>
            </a: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8238" y="845119"/>
            <a:ext cx="2181224" cy="2047875"/>
          </a:xfrm>
          <a:prstGeom prst="rect">
            <a:avLst/>
          </a:prstGeom>
          <a:solidFill>
            <a:srgbClr val="F8ECFE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say 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have to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TENER 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tengo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have to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tienes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you have to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tiene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s/he has to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tenemos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we have to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ten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you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have to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tienen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they have to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71438" y="851256"/>
            <a:ext cx="1890471" cy="2038350"/>
          </a:xfrm>
          <a:prstGeom prst="rect">
            <a:avLst/>
          </a:prstGeom>
          <a:solidFill>
            <a:srgbClr val="F8ECFE"/>
          </a:solidFill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say 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must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DEBER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must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you must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s/he must 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debemos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we must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you (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must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they must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1474" y="4648342"/>
            <a:ext cx="2228850" cy="333091"/>
          </a:xfrm>
          <a:prstGeom prst="rect">
            <a:avLst/>
          </a:prstGeom>
          <a:solidFill>
            <a:srgbClr val="F8ECFE"/>
          </a:solidFill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hay que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it is necessary to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6262" y="2889606"/>
            <a:ext cx="4095647" cy="1729801"/>
          </a:xfrm>
          <a:prstGeom prst="rect">
            <a:avLst/>
          </a:prstGeom>
          <a:solidFill>
            <a:srgbClr val="F8ECFE"/>
          </a:solidFill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Then add an infinitive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Tengo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fregar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platos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 have to wash the dishes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Debemos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las camas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we must make the bed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Hay que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aspiradora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it is necessary to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vaccum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clean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hermana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tiene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recoger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dormitorio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my sister has to tidy up her room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Text Box 224"/>
          <p:cNvSpPr txBox="1"/>
          <p:nvPr/>
        </p:nvSpPr>
        <p:spPr>
          <a:xfrm>
            <a:off x="7464227" y="4112194"/>
            <a:ext cx="428625" cy="75247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800" b="1">
                <a:ln w="11113" cap="flat" cmpd="sng" algn="ctr">
                  <a:solidFill>
                    <a:srgbClr val="0070C0"/>
                  </a:solidFill>
                  <a:prstDash val="solid"/>
                  <a:round/>
                </a:ln>
                <a:solidFill>
                  <a:srgbClr val="FF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30612" y="2164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30612" y="67366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0612" y="11308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" name="Picture 40" descr="Image result for number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11466" r="23554" b="11755"/>
          <a:stretch/>
        </p:blipFill>
        <p:spPr bwMode="auto">
          <a:xfrm>
            <a:off x="3805684" y="899194"/>
            <a:ext cx="294640" cy="421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3" name="Text Box 4"/>
          <p:cNvSpPr txBox="1"/>
          <p:nvPr/>
        </p:nvSpPr>
        <p:spPr>
          <a:xfrm>
            <a:off x="8628280" y="808605"/>
            <a:ext cx="3415392" cy="5892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92D05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Radical changing verbs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verbs that have a spelling change in the middle.   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Soler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is one of them (see above).  Here are a few more: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merendar</a:t>
            </a:r>
            <a:r>
              <a:rPr lang="en-GB" sz="16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to have a </a:t>
            </a:r>
            <a:r>
              <a:rPr lang="en-GB" sz="16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snack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ndo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I snack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ndas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snack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nda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s/he snack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merendamos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we snack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merendais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(plural snack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ndan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they snack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almorzar</a:t>
            </a:r>
            <a:r>
              <a:rPr lang="en-GB" sz="16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to have lunch / to have…for lunch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rzo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I have lunch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rzas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have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almuerza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s/he polite has lunch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almorzamos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we have lunch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almorzáis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(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have lunch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alm</a:t>
            </a:r>
            <a:r>
              <a:rPr lang="en-GB" sz="16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ue</a:t>
            </a:r>
            <a:r>
              <a:rPr lang="en-GB" sz="1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rzan</a:t>
            </a: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they have lunch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mage result for number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2000" r="17334"/>
          <a:stretch/>
        </p:blipFill>
        <p:spPr bwMode="auto">
          <a:xfrm>
            <a:off x="11668792" y="816388"/>
            <a:ext cx="342900" cy="352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 Box 218"/>
          <p:cNvSpPr txBox="1">
            <a:spLocks noChangeArrowheads="1"/>
          </p:cNvSpPr>
          <p:nvPr/>
        </p:nvSpPr>
        <p:spPr bwMode="auto">
          <a:xfrm>
            <a:off x="5987879" y="3176974"/>
            <a:ext cx="1924050" cy="1758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Infinitives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abuelos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 my grandparents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pasear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al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perro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- walk the dog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deberes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do homework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221"/>
          <p:cNvSpPr txBox="1">
            <a:spLocks noChangeArrowheads="1"/>
          </p:cNvSpPr>
          <p:nvPr/>
        </p:nvSpPr>
        <p:spPr bwMode="auto">
          <a:xfrm>
            <a:off x="6352154" y="4949603"/>
            <a:ext cx="2009775" cy="1748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Voy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lavarme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pelo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 going to wash my hair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vas a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ayudar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jard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Are you going to help in the garden?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219"/>
          <p:cNvSpPr txBox="1">
            <a:spLocks noChangeArrowheads="1"/>
          </p:cNvSpPr>
          <p:nvPr/>
        </p:nvSpPr>
        <p:spPr bwMode="auto">
          <a:xfrm>
            <a:off x="4835752" y="797988"/>
            <a:ext cx="3259826" cy="547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IMMEDIATE FUTURE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To say what you are going to do use IR + infinitive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152400" y="609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152400" y="106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152400" y="106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Text Box 216"/>
          <p:cNvSpPr txBox="1"/>
          <p:nvPr/>
        </p:nvSpPr>
        <p:spPr>
          <a:xfrm>
            <a:off x="4813888" y="1379366"/>
            <a:ext cx="3303554" cy="17837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 – to go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4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voy</a:t>
            </a: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I go / am going to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vas a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- you go / are going to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4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s/he goes/ is going to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4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vamos</a:t>
            </a: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we go / are going to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4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vais</a:t>
            </a: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you (</a:t>
            </a:r>
            <a:r>
              <a:rPr lang="en-GB" sz="14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go / are going to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van a</a:t>
            </a:r>
            <a:r>
              <a:rPr lang="en-GB" sz="14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they go / are going to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 descr="Number 7 ? Dumbarton Oaks - Clip Art Librar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99" y="3257203"/>
            <a:ext cx="462280" cy="51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54" y="5123265"/>
            <a:ext cx="1753041" cy="122974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90214" y="6353010"/>
            <a:ext cx="2181224" cy="4475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Rafael Nadal, </a:t>
            </a:r>
            <a:r>
              <a:rPr lang="en-GB" sz="1200" dirty="0" err="1" smtClean="0"/>
              <a:t>tenista</a:t>
            </a:r>
            <a:r>
              <a:rPr lang="en-GB" sz="1200" dirty="0" smtClean="0"/>
              <a:t> </a:t>
            </a:r>
            <a:r>
              <a:rPr lang="en-GB" sz="1200" dirty="0" err="1" smtClean="0"/>
              <a:t>famoso</a:t>
            </a:r>
            <a:r>
              <a:rPr lang="en-GB" sz="1200" dirty="0" smtClean="0"/>
              <a:t> </a:t>
            </a:r>
            <a:r>
              <a:rPr lang="en-GB" sz="1200" dirty="0" err="1" smtClean="0"/>
              <a:t>español</a:t>
            </a:r>
            <a:endParaRPr lang="en-GB" sz="1200" dirty="0"/>
          </a:p>
        </p:txBody>
      </p:sp>
      <p:sp>
        <p:nvSpPr>
          <p:cNvPr id="62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 smtClean="0">
                <a:solidFill>
                  <a:srgbClr val="002060"/>
                </a:solidFill>
              </a:rPr>
              <a:t>Present Continuous KO 1 </a:t>
            </a:r>
            <a:r>
              <a:rPr lang="en-GB" sz="1800" dirty="0">
                <a:solidFill>
                  <a:srgbClr val="002060"/>
                </a:solidFill>
              </a:rPr>
              <a:t>-</a:t>
            </a:r>
            <a:r>
              <a:rPr lang="en-GB" sz="1800" b="1" dirty="0" smtClean="0">
                <a:solidFill>
                  <a:srgbClr val="002060"/>
                </a:solidFill>
              </a:rPr>
              <a:t>3 </a:t>
            </a:r>
            <a:r>
              <a:rPr lang="en-GB" sz="1800" b="1" dirty="0">
                <a:solidFill>
                  <a:srgbClr val="002060"/>
                </a:solidFill>
              </a:rPr>
              <a:t>chilli</a:t>
            </a:r>
            <a:r>
              <a:rPr lang="en-GB" sz="1800" dirty="0">
                <a:solidFill>
                  <a:srgbClr val="002060"/>
                </a:solidFill>
              </a:rPr>
              <a:t>:  quizlet.com/_8bq66u  </a:t>
            </a:r>
            <a:r>
              <a:rPr lang="en-GB" sz="1800" b="1" dirty="0" smtClean="0">
                <a:solidFill>
                  <a:srgbClr val="002060"/>
                </a:solidFill>
              </a:rPr>
              <a:t>2 </a:t>
            </a:r>
            <a:r>
              <a:rPr lang="en-GB" sz="1800" b="1" dirty="0">
                <a:solidFill>
                  <a:srgbClr val="002060"/>
                </a:solidFill>
              </a:rPr>
              <a:t>chilli: </a:t>
            </a:r>
            <a:r>
              <a:rPr lang="en-GB" sz="1800" dirty="0">
                <a:solidFill>
                  <a:srgbClr val="002060"/>
                </a:solidFill>
              </a:rPr>
              <a:t>quizlet.com/_8bqa2z </a:t>
            </a:r>
            <a:r>
              <a:rPr lang="en-GB" sz="1800" dirty="0" smtClean="0">
                <a:solidFill>
                  <a:srgbClr val="002060"/>
                </a:solidFill>
              </a:rPr>
              <a:t>  </a:t>
            </a:r>
            <a:r>
              <a:rPr lang="en-GB" sz="1800" b="1" dirty="0" smtClean="0">
                <a:solidFill>
                  <a:srgbClr val="002060"/>
                </a:solidFill>
              </a:rPr>
              <a:t>1 </a:t>
            </a:r>
            <a:r>
              <a:rPr lang="en-GB" sz="1800" b="1" dirty="0">
                <a:solidFill>
                  <a:srgbClr val="002060"/>
                </a:solidFill>
              </a:rPr>
              <a:t>chilli: </a:t>
            </a:r>
            <a:r>
              <a:rPr lang="en-GB" sz="1800" dirty="0">
                <a:solidFill>
                  <a:srgbClr val="002060"/>
                </a:solidFill>
              </a:rPr>
              <a:t>quizlet.com/_8bqbpu</a:t>
            </a:r>
          </a:p>
        </p:txBody>
      </p:sp>
      <p:sp>
        <p:nvSpPr>
          <p:cNvPr id="32" name="Text Box 216"/>
          <p:cNvSpPr txBox="1"/>
          <p:nvPr/>
        </p:nvSpPr>
        <p:spPr>
          <a:xfrm>
            <a:off x="2600318" y="4731486"/>
            <a:ext cx="3368484" cy="196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5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personal a has no real tra</a:t>
            </a:r>
            <a:r>
              <a:rPr lang="en-GB" sz="1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nslation in English.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You use it with certain verbs 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1200" b="1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200" b="1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ayudar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 when talking about something you are doing with people.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Voy</a:t>
            </a:r>
            <a:r>
              <a:rPr lang="en-GB" sz="1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2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lang="en-GB" sz="1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u="sng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r>
              <a:rPr lang="en-GB" sz="1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abuelos</a:t>
            </a:r>
            <a:r>
              <a:rPr lang="en-GB" sz="12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 I am going to visit my grandparents </a:t>
            </a:r>
            <a:r>
              <a:rPr lang="en-GB" sz="12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(people)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Voy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visitar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mueso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= I am going to visit the museum 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(thing)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9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/>
              <a:t>Autumn Term </a:t>
            </a:r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32" name="Rectángulo redondeado 10"/>
          <p:cNvSpPr/>
          <p:nvPr/>
        </p:nvSpPr>
        <p:spPr>
          <a:xfrm>
            <a:off x="1899571" y="7885596"/>
            <a:ext cx="2133600" cy="514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Masculine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100" b="1"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 helados (some ice-creams)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>
                <a:solidFill>
                  <a:srgbClr val="002060"/>
                </a:solidFill>
              </a:rPr>
              <a:t>  </a:t>
            </a:r>
            <a:r>
              <a:rPr lang="en-GB" sz="2600" b="1" dirty="0" smtClean="0">
                <a:solidFill>
                  <a:srgbClr val="002060"/>
                </a:solidFill>
              </a:rPr>
              <a:t>Imperfect tense KO 2: </a:t>
            </a:r>
            <a:r>
              <a:rPr lang="en-GB" sz="2600" dirty="0">
                <a:solidFill>
                  <a:srgbClr val="002060"/>
                </a:solidFill>
              </a:rPr>
              <a:t>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5hw5x9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6772" t="27344" r="9773" b="41211"/>
          <a:stretch/>
        </p:blipFill>
        <p:spPr>
          <a:xfrm>
            <a:off x="75323" y="879885"/>
            <a:ext cx="12028621" cy="2548169"/>
          </a:xfrm>
          <a:prstGeom prst="rect">
            <a:avLst/>
          </a:prstGeom>
          <a:ln>
            <a:solidFill>
              <a:srgbClr val="FF0066"/>
            </a:solidFill>
          </a:ln>
        </p:spPr>
      </p:pic>
      <p:pic>
        <p:nvPicPr>
          <p:cNvPr id="40" name="Picture 39" descr="Image result for number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 bwMode="auto">
          <a:xfrm>
            <a:off x="11770669" y="743087"/>
            <a:ext cx="391795" cy="377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5454" t="38672" r="17240" b="24024"/>
          <a:stretch/>
        </p:blipFill>
        <p:spPr>
          <a:xfrm>
            <a:off x="75323" y="3701330"/>
            <a:ext cx="10028887" cy="27209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401" y="3701330"/>
            <a:ext cx="1938543" cy="1285338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0298459" y="5061783"/>
            <a:ext cx="1745166" cy="15596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rgbClr val="002060"/>
                </a:solidFill>
              </a:rPr>
              <a:t>Machu Picchu, Peru </a:t>
            </a:r>
          </a:p>
          <a:p>
            <a:pPr algn="ctr"/>
            <a:r>
              <a:rPr lang="en-GB" sz="1100" dirty="0" smtClean="0">
                <a:solidFill>
                  <a:srgbClr val="002060"/>
                </a:solidFill>
              </a:rPr>
              <a:t>Believed to be the royal estate or sacred religious site of the Inca leaders who were wiped out by Spanish invaders in the 16</a:t>
            </a:r>
            <a:r>
              <a:rPr lang="en-GB" sz="1100" baseline="30000" dirty="0" smtClean="0">
                <a:solidFill>
                  <a:srgbClr val="002060"/>
                </a:solidFill>
              </a:rPr>
              <a:t>th</a:t>
            </a:r>
            <a:r>
              <a:rPr lang="en-GB" sz="1100" dirty="0" smtClean="0">
                <a:solidFill>
                  <a:srgbClr val="002060"/>
                </a:solidFill>
              </a:rPr>
              <a:t> century (1532-1572)</a:t>
            </a:r>
            <a:endParaRPr lang="en-GB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9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/>
              <a:t>Autumn Term </a:t>
            </a:r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32" name="Rectángulo redondeado 10"/>
          <p:cNvSpPr/>
          <p:nvPr/>
        </p:nvSpPr>
        <p:spPr>
          <a:xfrm>
            <a:off x="1899571" y="7885596"/>
            <a:ext cx="2133600" cy="514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Masculine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100" b="1"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 helados (some ice-creams)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033171" y="806804"/>
            <a:ext cx="8030452" cy="2295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Large numbers 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The spelling of large numbers changes. 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ciento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(on its own + before another number) 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cien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(before nouns) 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cien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euros – 100€ 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ciento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veinte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euros – 120€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These all agree with the nouns that follows.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doscient</a:t>
            </a:r>
            <a:r>
              <a:rPr lang="en-GB" sz="1200" b="1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manzan</a:t>
            </a:r>
            <a:r>
              <a:rPr lang="en-GB" sz="1200" b="1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endParaRPr lang="en-GB" sz="12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doscientos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doscientas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	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quinientos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quinientas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ochocientos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ochocientas</a:t>
            </a:r>
            <a:endParaRPr lang="en-GB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300 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trescientos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trescientas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seiscientos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seiscientas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	900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novecientos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novecientas</a:t>
            </a:r>
            <a:endParaRPr lang="en-GB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cuatrocientos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cuatrocientas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700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setecientos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setecientas</a:t>
            </a: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1468"/>
              </p:ext>
            </p:extLst>
          </p:nvPr>
        </p:nvGraphicFramePr>
        <p:xfrm>
          <a:off x="6019953" y="3097431"/>
          <a:ext cx="4378643" cy="2116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1467">
                  <a:extLst>
                    <a:ext uri="{9D8B030D-6E8A-4147-A177-3AD203B41FA5}">
                      <a16:colId xmlns:a16="http://schemas.microsoft.com/office/drawing/2014/main" val="1168660507"/>
                    </a:ext>
                  </a:extLst>
                </a:gridCol>
                <a:gridCol w="681168">
                  <a:extLst>
                    <a:ext uri="{9D8B030D-6E8A-4147-A177-3AD203B41FA5}">
                      <a16:colId xmlns:a16="http://schemas.microsoft.com/office/drawing/2014/main" val="1488596097"/>
                    </a:ext>
                  </a:extLst>
                </a:gridCol>
                <a:gridCol w="972113">
                  <a:extLst>
                    <a:ext uri="{9D8B030D-6E8A-4147-A177-3AD203B41FA5}">
                      <a16:colId xmlns:a16="http://schemas.microsoft.com/office/drawing/2014/main" val="1504159013"/>
                    </a:ext>
                  </a:extLst>
                </a:gridCol>
                <a:gridCol w="783895">
                  <a:extLst>
                    <a:ext uri="{9D8B030D-6E8A-4147-A177-3AD203B41FA5}">
                      <a16:colId xmlns:a16="http://schemas.microsoft.com/office/drawing/2014/main" val="779600689"/>
                    </a:ext>
                  </a:extLst>
                </a:gridCol>
              </a:tblGrid>
              <a:tr h="365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Demonstrative pronouns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this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that (close)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that (far) 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6577332"/>
                  </a:ext>
                </a:extLst>
              </a:tr>
              <a:tr h="33200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masc</a:t>
                      </a:r>
                      <a:r>
                        <a:rPr lang="en-GB" sz="1400" dirty="0">
                          <a:effectLst/>
                        </a:rPr>
                        <a:t> sing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este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aquel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213160"/>
                  </a:ext>
                </a:extLst>
              </a:tr>
              <a:tr h="33200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fem sing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estas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esa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aquella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5004892"/>
                  </a:ext>
                </a:extLst>
              </a:tr>
              <a:tr h="33200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these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those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those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00775"/>
                  </a:ext>
                </a:extLst>
              </a:tr>
              <a:tr h="33200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masc  pl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estos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esos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aquellos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309151"/>
                  </a:ext>
                </a:extLst>
              </a:tr>
              <a:tr h="33200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fem p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estas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esas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aquellas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75718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77" t="65065" r="45665" b="17398"/>
          <a:stretch/>
        </p:blipFill>
        <p:spPr>
          <a:xfrm>
            <a:off x="3791941" y="5320848"/>
            <a:ext cx="7295636" cy="1422800"/>
          </a:xfrm>
          <a:prstGeom prst="rect">
            <a:avLst/>
          </a:prstGeom>
          <a:ln>
            <a:solidFill>
              <a:srgbClr val="CC99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3636" t="28125" r="5071" b="15254"/>
          <a:stretch/>
        </p:blipFill>
        <p:spPr>
          <a:xfrm>
            <a:off x="75323" y="844427"/>
            <a:ext cx="3716618" cy="555637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9" name="Picture 18" descr="Image result for number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/>
          <a:stretch/>
        </p:blipFill>
        <p:spPr bwMode="auto">
          <a:xfrm>
            <a:off x="10147939" y="2746567"/>
            <a:ext cx="501313" cy="549540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8781" y="2799700"/>
            <a:ext cx="1340466" cy="159424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649252" y="4393944"/>
            <a:ext cx="1409995" cy="8419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rgbClr val="002060"/>
                </a:solidFill>
              </a:rPr>
              <a:t>Una</a:t>
            </a:r>
            <a:r>
              <a:rPr lang="en-GB" sz="1100" dirty="0" smtClean="0">
                <a:solidFill>
                  <a:srgbClr val="002060"/>
                </a:solidFill>
              </a:rPr>
              <a:t> </a:t>
            </a:r>
            <a:r>
              <a:rPr lang="en-GB" sz="1100" dirty="0" err="1" smtClean="0">
                <a:solidFill>
                  <a:srgbClr val="002060"/>
                </a:solidFill>
              </a:rPr>
              <a:t>obra</a:t>
            </a:r>
            <a:r>
              <a:rPr lang="en-GB" sz="1100" dirty="0" smtClean="0">
                <a:solidFill>
                  <a:srgbClr val="002060"/>
                </a:solidFill>
              </a:rPr>
              <a:t> de arte (artwork) de Pablo Picasso, </a:t>
            </a:r>
            <a:r>
              <a:rPr lang="en-GB" sz="1100" dirty="0" err="1" smtClean="0">
                <a:solidFill>
                  <a:srgbClr val="002060"/>
                </a:solidFill>
              </a:rPr>
              <a:t>pintor</a:t>
            </a:r>
            <a:r>
              <a:rPr lang="en-GB" sz="1100" dirty="0" smtClean="0">
                <a:solidFill>
                  <a:srgbClr val="002060"/>
                </a:solidFill>
              </a:rPr>
              <a:t> </a:t>
            </a:r>
            <a:r>
              <a:rPr lang="en-GB" sz="1100" dirty="0" err="1" smtClean="0">
                <a:solidFill>
                  <a:srgbClr val="002060"/>
                </a:solidFill>
              </a:rPr>
              <a:t>español</a:t>
            </a:r>
            <a:endParaRPr lang="en-GB" sz="11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243" y="3209366"/>
            <a:ext cx="1837407" cy="1376282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029587" y="4632358"/>
            <a:ext cx="1795063" cy="481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rgbClr val="002060"/>
                </a:solidFill>
              </a:rPr>
              <a:t>La </a:t>
            </a:r>
            <a:r>
              <a:rPr lang="en-GB" sz="1100" b="1" dirty="0" err="1" smtClean="0">
                <a:solidFill>
                  <a:srgbClr val="002060"/>
                </a:solidFill>
              </a:rPr>
              <a:t>arquitectura</a:t>
            </a:r>
            <a:r>
              <a:rPr lang="en-GB" sz="1100" b="1" dirty="0" smtClean="0">
                <a:solidFill>
                  <a:srgbClr val="002060"/>
                </a:solidFill>
              </a:rPr>
              <a:t> de </a:t>
            </a:r>
            <a:r>
              <a:rPr lang="en-GB" sz="1100" b="1" dirty="0" err="1" smtClean="0">
                <a:solidFill>
                  <a:srgbClr val="002060"/>
                </a:solidFill>
              </a:rPr>
              <a:t>Gaudí</a:t>
            </a:r>
            <a:endParaRPr lang="en-GB" sz="1100" b="1" dirty="0" smtClean="0">
              <a:solidFill>
                <a:srgbClr val="002060"/>
              </a:solidFill>
            </a:endParaRPr>
          </a:p>
          <a:p>
            <a:pPr algn="ctr"/>
            <a:r>
              <a:rPr lang="en-GB" sz="1100" dirty="0" smtClean="0">
                <a:solidFill>
                  <a:srgbClr val="002060"/>
                </a:solidFill>
              </a:rPr>
              <a:t>Antoni </a:t>
            </a:r>
            <a:r>
              <a:rPr lang="en-GB" sz="1100" dirty="0" err="1" smtClean="0">
                <a:solidFill>
                  <a:srgbClr val="002060"/>
                </a:solidFill>
              </a:rPr>
              <a:t>Gaudí</a:t>
            </a:r>
            <a:r>
              <a:rPr lang="en-GB" sz="1100" dirty="0" smtClean="0">
                <a:solidFill>
                  <a:srgbClr val="002060"/>
                </a:solidFill>
              </a:rPr>
              <a:t> architecture in Barcelona</a:t>
            </a:r>
            <a:endParaRPr lang="en-GB" sz="1100" dirty="0">
              <a:solidFill>
                <a:srgbClr val="002060"/>
              </a:solidFill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699957" y="311497"/>
            <a:ext cx="9675792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>
                <a:solidFill>
                  <a:srgbClr val="002060"/>
                </a:solidFill>
              </a:rPr>
              <a:t>  </a:t>
            </a:r>
            <a:r>
              <a:rPr lang="en-GB" sz="2600" b="1" dirty="0" smtClean="0">
                <a:solidFill>
                  <a:srgbClr val="002060"/>
                </a:solidFill>
              </a:rPr>
              <a:t>Imperfect tense KO 2: </a:t>
            </a:r>
            <a:r>
              <a:rPr lang="en-GB" sz="2600" dirty="0">
                <a:solidFill>
                  <a:srgbClr val="002060"/>
                </a:solidFill>
              </a:rPr>
              <a:t>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5hw5x9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953" y="3097431"/>
            <a:ext cx="4378643" cy="213843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27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 smtClean="0"/>
              <a:t>Spring Term </a:t>
            </a:r>
            <a:r>
              <a:rPr lang="en-GB" sz="1200" dirty="0"/>
              <a:t>1</a:t>
            </a: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003" t="33985" r="27123" b="15625"/>
          <a:stretch/>
        </p:blipFill>
        <p:spPr>
          <a:xfrm>
            <a:off x="293687" y="927445"/>
            <a:ext cx="6448307" cy="2731795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23" name="Picture 2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47383" r="44332" b="31027"/>
          <a:stretch/>
        </p:blipFill>
        <p:spPr bwMode="auto">
          <a:xfrm>
            <a:off x="7041873" y="853419"/>
            <a:ext cx="4735789" cy="1835601"/>
          </a:xfrm>
          <a:prstGeom prst="rect">
            <a:avLst/>
          </a:prstGeom>
          <a:ln w="28575">
            <a:solidFill>
              <a:srgbClr val="F276F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391" t="38281" r="5161" b="19336"/>
          <a:stretch/>
        </p:blipFill>
        <p:spPr>
          <a:xfrm>
            <a:off x="75323" y="4032828"/>
            <a:ext cx="8577358" cy="218717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6" name="Picture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961" y="4032828"/>
            <a:ext cx="426720" cy="426720"/>
          </a:xfrm>
          <a:prstGeom prst="rect">
            <a:avLst/>
          </a:prstGeom>
          <a:noFill/>
        </p:spPr>
      </p:pic>
      <p:sp>
        <p:nvSpPr>
          <p:cNvPr id="27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>
                <a:solidFill>
                  <a:srgbClr val="002060"/>
                </a:solidFill>
              </a:rPr>
              <a:t>  </a:t>
            </a:r>
            <a:r>
              <a:rPr lang="en-GB" sz="2600" b="1" dirty="0" smtClean="0">
                <a:solidFill>
                  <a:srgbClr val="002060"/>
                </a:solidFill>
              </a:rPr>
              <a:t>Past </a:t>
            </a:r>
            <a:r>
              <a:rPr lang="en-GB" sz="2600" b="1" dirty="0" err="1" smtClean="0">
                <a:solidFill>
                  <a:srgbClr val="002060"/>
                </a:solidFill>
              </a:rPr>
              <a:t>preterite</a:t>
            </a:r>
            <a:r>
              <a:rPr lang="en-GB" sz="2600" b="1" dirty="0">
                <a:solidFill>
                  <a:srgbClr val="002060"/>
                </a:solidFill>
              </a:rPr>
              <a:t> tense KO 3: </a:t>
            </a:r>
            <a:r>
              <a:rPr lang="en-GB" sz="2600" dirty="0">
                <a:solidFill>
                  <a:srgbClr val="002060"/>
                </a:solidFill>
              </a:rPr>
              <a:t>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5lj05v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041872" y="2689020"/>
            <a:ext cx="4735789" cy="12097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276F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200" b="1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Adverbs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adverbs to describe actions, 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quickly, softly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majority of English adverbs end in -</a:t>
            </a:r>
            <a:r>
              <a:rPr lang="en-GB" sz="12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ly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  <a:endParaRPr lang="en-GB" sz="1200" dirty="0" smtClean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u="sng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1200" b="1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Spanish, they end in –</a:t>
            </a:r>
            <a:r>
              <a:rPr lang="en-GB" sz="1200" b="1" u="sng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mente</a:t>
            </a:r>
            <a:r>
              <a:rPr lang="en-GB" sz="1200" b="1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200" b="1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rápidamente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quickly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desafortunadamente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unfortunately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GB" sz="1200" dirty="0" err="1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apresuradamente</a:t>
            </a:r>
            <a:r>
              <a:rPr lang="en-GB" sz="1200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hastily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45734" t="38759" r="8113" b="17770"/>
          <a:stretch/>
        </p:blipFill>
        <p:spPr>
          <a:xfrm>
            <a:off x="8761863" y="3898800"/>
            <a:ext cx="3315676" cy="1755801"/>
          </a:xfrm>
          <a:prstGeom prst="rect">
            <a:avLst/>
          </a:prstGeom>
          <a:ln>
            <a:solidFill>
              <a:srgbClr val="F276F5"/>
            </a:solidFill>
          </a:ln>
        </p:spPr>
      </p:pic>
      <p:pic>
        <p:nvPicPr>
          <p:cNvPr id="25" name="Picture 24" descr="Image result for number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149" y="3615669"/>
            <a:ext cx="269051" cy="283131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t="17454" b="13986"/>
          <a:stretch/>
        </p:blipFill>
        <p:spPr>
          <a:xfrm>
            <a:off x="8761863" y="5744675"/>
            <a:ext cx="2238233" cy="105322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1068334" y="5857110"/>
            <a:ext cx="1009205" cy="8029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rgbClr val="002060"/>
                </a:solidFill>
              </a:rPr>
              <a:t>La Alhambra </a:t>
            </a:r>
            <a:r>
              <a:rPr lang="en-GB" sz="1200" dirty="0" smtClean="0">
                <a:solidFill>
                  <a:srgbClr val="002060"/>
                </a:solidFill>
              </a:rPr>
              <a:t>- </a:t>
            </a:r>
            <a:r>
              <a:rPr lang="en-GB" sz="1200" dirty="0" err="1" smtClean="0">
                <a:solidFill>
                  <a:srgbClr val="002060"/>
                </a:solidFill>
              </a:rPr>
              <a:t>palacio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 smtClean="0">
                <a:solidFill>
                  <a:srgbClr val="002060"/>
                </a:solidFill>
              </a:rPr>
              <a:t>en</a:t>
            </a:r>
            <a:r>
              <a:rPr lang="en-GB" sz="1200" dirty="0" smtClean="0">
                <a:solidFill>
                  <a:srgbClr val="002060"/>
                </a:solidFill>
              </a:rPr>
              <a:t> Granada</a:t>
            </a:r>
            <a:endParaRPr lang="en-GB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6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 smtClean="0"/>
              <a:t>Spring Term </a:t>
            </a:r>
            <a:r>
              <a:rPr lang="en-GB" sz="1200" dirty="0"/>
              <a:t>1</a:t>
            </a: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b="1" dirty="0">
                <a:solidFill>
                  <a:srgbClr val="002060"/>
                </a:solidFill>
              </a:rPr>
              <a:t>  </a:t>
            </a:r>
            <a:r>
              <a:rPr lang="en-GB" sz="2600" b="1" dirty="0" smtClean="0">
                <a:solidFill>
                  <a:srgbClr val="002060"/>
                </a:solidFill>
              </a:rPr>
              <a:t>Past </a:t>
            </a:r>
            <a:r>
              <a:rPr lang="en-GB" sz="2600" b="1" dirty="0" err="1" smtClean="0">
                <a:solidFill>
                  <a:srgbClr val="002060"/>
                </a:solidFill>
              </a:rPr>
              <a:t>preterite</a:t>
            </a:r>
            <a:r>
              <a:rPr lang="en-GB" sz="2600" b="1" dirty="0">
                <a:solidFill>
                  <a:srgbClr val="002060"/>
                </a:solidFill>
              </a:rPr>
              <a:t> tense KO 3: </a:t>
            </a:r>
            <a:r>
              <a:rPr lang="en-GB" sz="2600" dirty="0">
                <a:solidFill>
                  <a:srgbClr val="002060"/>
                </a:solidFill>
              </a:rPr>
              <a:t>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5lj05v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5" t="31110" r="1295" b="34189"/>
          <a:stretch/>
        </p:blipFill>
        <p:spPr>
          <a:xfrm>
            <a:off x="75323" y="769460"/>
            <a:ext cx="10597226" cy="210136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50" t="27192" r="1399" b="33442"/>
          <a:stretch/>
        </p:blipFill>
        <p:spPr>
          <a:xfrm>
            <a:off x="75323" y="3060078"/>
            <a:ext cx="11147720" cy="2529215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819" t="57976" r="20281" b="23181"/>
          <a:stretch/>
        </p:blipFill>
        <p:spPr>
          <a:xfrm>
            <a:off x="75323" y="5730342"/>
            <a:ext cx="6530193" cy="1001589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768084" y="764593"/>
            <a:ext cx="1394380" cy="2154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/>
              <a:t>TO THE = </a:t>
            </a:r>
          </a:p>
          <a:p>
            <a:r>
              <a:rPr lang="en-GB" sz="1200" dirty="0"/>
              <a:t>a</a:t>
            </a:r>
            <a:r>
              <a:rPr lang="en-GB" sz="1200" dirty="0" smtClean="0"/>
              <a:t> + el = al (</a:t>
            </a:r>
            <a:r>
              <a:rPr lang="en-GB" sz="1200" dirty="0" err="1" smtClean="0"/>
              <a:t>masc</a:t>
            </a:r>
            <a:r>
              <a:rPr lang="en-GB" sz="1200" dirty="0" smtClean="0"/>
              <a:t>)</a:t>
            </a:r>
          </a:p>
          <a:p>
            <a:endParaRPr lang="en-GB" sz="1200" dirty="0" smtClean="0"/>
          </a:p>
          <a:p>
            <a:r>
              <a:rPr lang="en-GB" sz="1200" dirty="0" smtClean="0"/>
              <a:t>a la (fem)</a:t>
            </a:r>
          </a:p>
          <a:p>
            <a:endParaRPr lang="en-GB" sz="1200" dirty="0"/>
          </a:p>
          <a:p>
            <a:r>
              <a:rPr lang="en-GB" sz="1200" dirty="0"/>
              <a:t>a</a:t>
            </a:r>
            <a:r>
              <a:rPr lang="en-GB" sz="1200" dirty="0" smtClean="0"/>
              <a:t> </a:t>
            </a:r>
            <a:r>
              <a:rPr lang="en-GB" sz="1200" dirty="0" err="1" smtClean="0"/>
              <a:t>los</a:t>
            </a:r>
            <a:r>
              <a:rPr lang="en-GB" sz="1200" dirty="0" smtClean="0"/>
              <a:t> (</a:t>
            </a:r>
            <a:r>
              <a:rPr lang="en-GB" sz="1200" dirty="0" err="1" smtClean="0"/>
              <a:t>masc</a:t>
            </a:r>
            <a:r>
              <a:rPr lang="en-GB" sz="1200" dirty="0" smtClean="0"/>
              <a:t> </a:t>
            </a:r>
            <a:r>
              <a:rPr lang="en-GB" sz="1200" dirty="0" err="1" smtClean="0"/>
              <a:t>pl</a:t>
            </a:r>
            <a:r>
              <a:rPr lang="en-GB" sz="1200" dirty="0" smtClean="0"/>
              <a:t>)</a:t>
            </a:r>
          </a:p>
          <a:p>
            <a:endParaRPr lang="en-GB" sz="1200" dirty="0"/>
          </a:p>
          <a:p>
            <a:r>
              <a:rPr lang="en-GB" sz="1200" dirty="0"/>
              <a:t>a</a:t>
            </a:r>
            <a:r>
              <a:rPr lang="en-GB" sz="1200" dirty="0" smtClean="0"/>
              <a:t> las (fem </a:t>
            </a:r>
            <a:r>
              <a:rPr lang="en-GB" sz="1200" dirty="0" err="1" smtClean="0"/>
              <a:t>pl</a:t>
            </a:r>
            <a:r>
              <a:rPr lang="en-GB" sz="1200" dirty="0" smtClean="0"/>
              <a:t>)</a:t>
            </a:r>
          </a:p>
          <a:p>
            <a:endParaRPr lang="en-GB" sz="1200" dirty="0"/>
          </a:p>
          <a:p>
            <a:r>
              <a:rPr lang="en-GB" sz="1200" dirty="0" err="1" smtClean="0"/>
              <a:t>Voy</a:t>
            </a:r>
            <a:r>
              <a:rPr lang="en-GB" sz="1200" dirty="0" smtClean="0"/>
              <a:t> </a:t>
            </a:r>
            <a:r>
              <a:rPr lang="en-GB" sz="1200" b="1" dirty="0" smtClean="0"/>
              <a:t>al</a:t>
            </a:r>
            <a:r>
              <a:rPr lang="en-GB" sz="1200" dirty="0" smtClean="0"/>
              <a:t> </a:t>
            </a:r>
            <a:r>
              <a:rPr lang="en-GB" sz="1200" dirty="0" err="1" smtClean="0"/>
              <a:t>mercado</a:t>
            </a:r>
            <a:r>
              <a:rPr lang="en-GB" sz="1200" dirty="0" smtClean="0"/>
              <a:t> = I go to the market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5516" y="5730342"/>
            <a:ext cx="429256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q</a:t>
            </a:r>
            <a:r>
              <a:rPr lang="en-GB" sz="1200" b="1" dirty="0" smtClean="0"/>
              <a:t>ue = that</a:t>
            </a:r>
          </a:p>
          <a:p>
            <a:r>
              <a:rPr lang="en-GB" sz="1200" dirty="0" smtClean="0"/>
              <a:t>El </a:t>
            </a:r>
            <a:r>
              <a:rPr lang="en-GB" sz="1200" dirty="0" err="1" smtClean="0"/>
              <a:t>mueso</a:t>
            </a:r>
            <a:r>
              <a:rPr lang="en-GB" sz="1200" dirty="0" smtClean="0"/>
              <a:t> </a:t>
            </a:r>
            <a:r>
              <a:rPr lang="en-GB" sz="1200" b="1" dirty="0" smtClean="0"/>
              <a:t>que</a:t>
            </a:r>
            <a:r>
              <a:rPr lang="en-GB" sz="1200" dirty="0" smtClean="0"/>
              <a:t> </a:t>
            </a:r>
            <a:r>
              <a:rPr lang="en-GB" sz="1200" dirty="0" err="1" smtClean="0"/>
              <a:t>está</a:t>
            </a:r>
            <a:r>
              <a:rPr lang="en-GB" sz="1200" dirty="0" smtClean="0"/>
              <a:t> </a:t>
            </a:r>
            <a:r>
              <a:rPr lang="en-GB" sz="1200" dirty="0" err="1" smtClean="0"/>
              <a:t>en</a:t>
            </a:r>
            <a:r>
              <a:rPr lang="en-GB" sz="1200" dirty="0" smtClean="0"/>
              <a:t> el </a:t>
            </a:r>
            <a:r>
              <a:rPr lang="en-GB" sz="1200" dirty="0" err="1" smtClean="0"/>
              <a:t>centro</a:t>
            </a:r>
            <a:r>
              <a:rPr lang="en-GB" sz="1200" dirty="0" smtClean="0"/>
              <a:t> = the museum </a:t>
            </a:r>
            <a:r>
              <a:rPr lang="en-GB" sz="1200" b="1" dirty="0" smtClean="0"/>
              <a:t>that</a:t>
            </a:r>
            <a:r>
              <a:rPr lang="en-GB" sz="1200" dirty="0" smtClean="0"/>
              <a:t> is in the centre</a:t>
            </a:r>
          </a:p>
          <a:p>
            <a:endParaRPr lang="en-GB" sz="1200" dirty="0"/>
          </a:p>
          <a:p>
            <a:r>
              <a:rPr lang="en-GB" sz="1200" b="1" dirty="0" smtClean="0"/>
              <a:t>Lo que = what</a:t>
            </a:r>
          </a:p>
          <a:p>
            <a:r>
              <a:rPr lang="en-GB" sz="1200" b="1" dirty="0" smtClean="0"/>
              <a:t>Lo que </a:t>
            </a:r>
            <a:r>
              <a:rPr lang="en-GB" sz="1200" dirty="0" err="1" smtClean="0"/>
              <a:t>más</a:t>
            </a:r>
            <a:r>
              <a:rPr lang="en-GB" sz="1200" dirty="0" smtClean="0"/>
              <a:t> me </a:t>
            </a:r>
            <a:r>
              <a:rPr lang="en-GB" sz="1200" dirty="0" err="1" smtClean="0"/>
              <a:t>gusta</a:t>
            </a:r>
            <a:r>
              <a:rPr lang="en-GB" sz="1200" dirty="0" smtClean="0"/>
              <a:t> </a:t>
            </a:r>
            <a:r>
              <a:rPr lang="en-GB" sz="1200" dirty="0" err="1" smtClean="0"/>
              <a:t>es</a:t>
            </a:r>
            <a:r>
              <a:rPr lang="en-GB" sz="1200" dirty="0" smtClean="0"/>
              <a:t> = </a:t>
            </a:r>
            <a:r>
              <a:rPr lang="en-GB" sz="1200" b="1" dirty="0" smtClean="0"/>
              <a:t>what </a:t>
            </a:r>
            <a:r>
              <a:rPr lang="en-GB" sz="1200" dirty="0" smtClean="0"/>
              <a:t>I like most is</a:t>
            </a:r>
            <a:endParaRPr lang="en-GB" sz="1200" dirty="0"/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306" y="1276402"/>
            <a:ext cx="282338" cy="347345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5852" t="11615" r="20588"/>
          <a:stretch/>
        </p:blipFill>
        <p:spPr>
          <a:xfrm>
            <a:off x="10898078" y="5424953"/>
            <a:ext cx="1154844" cy="127654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140206" y="3956948"/>
            <a:ext cx="984588" cy="14680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 smtClean="0">
                <a:solidFill>
                  <a:srgbClr val="002060"/>
                </a:solidFill>
              </a:rPr>
              <a:t>Hernán</a:t>
            </a:r>
            <a:r>
              <a:rPr lang="en-GB" sz="1000" b="1" dirty="0" smtClean="0">
                <a:solidFill>
                  <a:srgbClr val="002060"/>
                </a:solidFill>
              </a:rPr>
              <a:t> Cortés – </a:t>
            </a:r>
            <a:r>
              <a:rPr lang="en-GB" sz="1000" dirty="0" smtClean="0">
                <a:solidFill>
                  <a:srgbClr val="002060"/>
                </a:solidFill>
              </a:rPr>
              <a:t>Spanish conquistador who caused the fall of the Aztec Empire in Mexico (1519-1521)</a:t>
            </a:r>
            <a:endParaRPr lang="en-GB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0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 smtClean="0"/>
              <a:t>Spring </a:t>
            </a:r>
            <a:r>
              <a:rPr lang="en-GB" sz="1200" dirty="0"/>
              <a:t>Term </a:t>
            </a:r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32" name="Rectángulo redondeado 10"/>
          <p:cNvSpPr/>
          <p:nvPr/>
        </p:nvSpPr>
        <p:spPr>
          <a:xfrm>
            <a:off x="1899571" y="7885596"/>
            <a:ext cx="2133600" cy="514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Masculine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100" b="1"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 helados (some ice-creams)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>
                <a:solidFill>
                  <a:srgbClr val="002060"/>
                </a:solidFill>
              </a:rPr>
              <a:t>  </a:t>
            </a:r>
            <a:r>
              <a:rPr lang="en-GB" sz="2600" b="1" dirty="0" smtClean="0">
                <a:solidFill>
                  <a:srgbClr val="002060"/>
                </a:solidFill>
              </a:rPr>
              <a:t>Reflexive &amp; </a:t>
            </a:r>
            <a:r>
              <a:rPr lang="en-GB" sz="2600" b="1" dirty="0" err="1" smtClean="0">
                <a:solidFill>
                  <a:srgbClr val="002060"/>
                </a:solidFill>
              </a:rPr>
              <a:t>preterite</a:t>
            </a:r>
            <a:r>
              <a:rPr lang="en-GB" sz="2600" b="1" dirty="0" smtClean="0">
                <a:solidFill>
                  <a:srgbClr val="002060"/>
                </a:solidFill>
              </a:rPr>
              <a:t> tense verbs KO 4: </a:t>
            </a:r>
            <a:r>
              <a:rPr lang="en-GB" sz="2600" dirty="0" smtClean="0">
                <a:solidFill>
                  <a:srgbClr val="002060"/>
                </a:solidFill>
              </a:rPr>
              <a:t>https</a:t>
            </a:r>
            <a:r>
              <a:rPr lang="en-GB" sz="2600" dirty="0">
                <a:solidFill>
                  <a:srgbClr val="002060"/>
                </a:solidFill>
              </a:rPr>
              <a:t>://quizlet.com/_</a:t>
            </a:r>
            <a:r>
              <a:rPr lang="en-GB" sz="2600" dirty="0" smtClean="0">
                <a:solidFill>
                  <a:srgbClr val="002060"/>
                </a:solidFill>
              </a:rPr>
              <a:t>5xv0wm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6" t="27938" r="1295" b="35868"/>
          <a:stretch/>
        </p:blipFill>
        <p:spPr>
          <a:xfrm>
            <a:off x="639996" y="787071"/>
            <a:ext cx="11346179" cy="234165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35" t="21595" r="1924" b="18703"/>
          <a:stretch/>
        </p:blipFill>
        <p:spPr>
          <a:xfrm>
            <a:off x="1599277" y="3185323"/>
            <a:ext cx="10386898" cy="3581689"/>
          </a:xfrm>
          <a:prstGeom prst="rect">
            <a:avLst/>
          </a:prstGeom>
          <a:ln>
            <a:solidFill>
              <a:srgbClr val="F276F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3" y="3205401"/>
            <a:ext cx="1503229" cy="10003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91" y="4205732"/>
            <a:ext cx="1168199" cy="165031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75323" y="5856045"/>
            <a:ext cx="1375652" cy="79041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err="1" smtClean="0">
                <a:solidFill>
                  <a:srgbClr val="002060"/>
                </a:solidFill>
              </a:rPr>
              <a:t>Obras</a:t>
            </a:r>
            <a:r>
              <a:rPr lang="en-GB" sz="1100" b="1" dirty="0" smtClean="0">
                <a:solidFill>
                  <a:srgbClr val="002060"/>
                </a:solidFill>
              </a:rPr>
              <a:t> de arte de Salvador </a:t>
            </a:r>
            <a:r>
              <a:rPr lang="en-GB" sz="1100" b="1" dirty="0" err="1" smtClean="0">
                <a:solidFill>
                  <a:srgbClr val="002060"/>
                </a:solidFill>
              </a:rPr>
              <a:t>Dalí</a:t>
            </a:r>
            <a:r>
              <a:rPr lang="en-GB" sz="1100" b="1" dirty="0">
                <a:solidFill>
                  <a:srgbClr val="002060"/>
                </a:solidFill>
              </a:rPr>
              <a:t> </a:t>
            </a:r>
            <a:r>
              <a:rPr lang="en-GB" sz="1100" b="1" dirty="0" smtClean="0">
                <a:solidFill>
                  <a:srgbClr val="002060"/>
                </a:solidFill>
              </a:rPr>
              <a:t>– </a:t>
            </a:r>
            <a:r>
              <a:rPr lang="en-GB" sz="1100" dirty="0" err="1" smtClean="0">
                <a:solidFill>
                  <a:srgbClr val="002060"/>
                </a:solidFill>
              </a:rPr>
              <a:t>artista</a:t>
            </a:r>
            <a:r>
              <a:rPr lang="en-GB" sz="1100" dirty="0" smtClean="0">
                <a:solidFill>
                  <a:srgbClr val="002060"/>
                </a:solidFill>
              </a:rPr>
              <a:t> </a:t>
            </a:r>
            <a:r>
              <a:rPr lang="en-GB" sz="1100" dirty="0" err="1" smtClean="0">
                <a:solidFill>
                  <a:srgbClr val="002060"/>
                </a:solidFill>
              </a:rPr>
              <a:t>surrealista</a:t>
            </a:r>
            <a:r>
              <a:rPr lang="en-GB" sz="1100" dirty="0" smtClean="0">
                <a:solidFill>
                  <a:srgbClr val="002060"/>
                </a:solidFill>
              </a:rPr>
              <a:t> </a:t>
            </a:r>
            <a:r>
              <a:rPr lang="en-GB" sz="1100" dirty="0" err="1" smtClean="0">
                <a:solidFill>
                  <a:srgbClr val="002060"/>
                </a:solidFill>
              </a:rPr>
              <a:t>español</a:t>
            </a:r>
            <a:endParaRPr lang="en-GB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 smtClean="0"/>
              <a:t>Spring </a:t>
            </a:r>
            <a:r>
              <a:rPr lang="en-GB" sz="1200" dirty="0"/>
              <a:t>Term </a:t>
            </a:r>
            <a:r>
              <a:rPr lang="en-GB" sz="1200" dirty="0" smtClean="0"/>
              <a:t>2</a:t>
            </a:r>
            <a:endParaRPr lang="en-GB" sz="1200" dirty="0"/>
          </a:p>
        </p:txBody>
      </p:sp>
      <p:sp>
        <p:nvSpPr>
          <p:cNvPr id="32" name="Rectángulo redondeado 10"/>
          <p:cNvSpPr/>
          <p:nvPr/>
        </p:nvSpPr>
        <p:spPr>
          <a:xfrm>
            <a:off x="1899571" y="7885596"/>
            <a:ext cx="2133600" cy="5143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Masculine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ES" sz="1100" b="1">
                <a:ea typeface="Calibri" panose="020F0502020204030204" pitchFamily="34" charset="0"/>
                <a:cs typeface="Times New Roman" panose="02020603050405020304" pitchFamily="18" charset="0"/>
              </a:rPr>
              <a:t>Unos</a:t>
            </a: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 helados (some ice-creams)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dirty="0">
                <a:solidFill>
                  <a:srgbClr val="002060"/>
                </a:solidFill>
              </a:rPr>
              <a:t>  </a:t>
            </a:r>
            <a:r>
              <a:rPr lang="en-GB" sz="2600" b="1" dirty="0" smtClean="0">
                <a:solidFill>
                  <a:srgbClr val="002060"/>
                </a:solidFill>
              </a:rPr>
              <a:t>Reflexive &amp; </a:t>
            </a:r>
            <a:r>
              <a:rPr lang="en-GB" sz="2600" b="1" dirty="0" err="1" smtClean="0">
                <a:solidFill>
                  <a:srgbClr val="002060"/>
                </a:solidFill>
              </a:rPr>
              <a:t>preterite</a:t>
            </a:r>
            <a:r>
              <a:rPr lang="en-GB" sz="2600" b="1" dirty="0" smtClean="0">
                <a:solidFill>
                  <a:srgbClr val="002060"/>
                </a:solidFill>
              </a:rPr>
              <a:t> tense verbs KO 4: </a:t>
            </a:r>
            <a:r>
              <a:rPr lang="en-GB" sz="2600" dirty="0" smtClean="0">
                <a:solidFill>
                  <a:srgbClr val="002060"/>
                </a:solidFill>
              </a:rPr>
              <a:t>https</a:t>
            </a:r>
            <a:r>
              <a:rPr lang="en-GB" sz="2600" dirty="0">
                <a:solidFill>
                  <a:srgbClr val="002060"/>
                </a:solidFill>
              </a:rPr>
              <a:t>://quizlet.com/_</a:t>
            </a:r>
            <a:r>
              <a:rPr lang="en-GB" sz="2600" dirty="0" smtClean="0">
                <a:solidFill>
                  <a:srgbClr val="002060"/>
                </a:solidFill>
              </a:rPr>
              <a:t>5xv0wm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1" t="61469" r="18535" b="26544"/>
          <a:stretch/>
        </p:blipFill>
        <p:spPr bwMode="auto">
          <a:xfrm>
            <a:off x="80130" y="818314"/>
            <a:ext cx="4056371" cy="1002030"/>
          </a:xfrm>
          <a:prstGeom prst="rect">
            <a:avLst/>
          </a:prstGeom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1" t="73296" r="19196" b="14244"/>
          <a:stretch/>
        </p:blipFill>
        <p:spPr bwMode="auto">
          <a:xfrm>
            <a:off x="80130" y="1837321"/>
            <a:ext cx="4056371" cy="1002030"/>
          </a:xfrm>
          <a:prstGeom prst="rect">
            <a:avLst/>
          </a:prstGeom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1" t="13815" r="18535" b="49730"/>
          <a:stretch/>
        </p:blipFill>
        <p:spPr bwMode="auto">
          <a:xfrm>
            <a:off x="136893" y="3363664"/>
            <a:ext cx="4990985" cy="3415912"/>
          </a:xfrm>
          <a:prstGeom prst="rect">
            <a:avLst/>
          </a:prstGeom>
          <a:ln w="19050"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1557" y="4126892"/>
            <a:ext cx="723265" cy="327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next to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725870" y="4056497"/>
            <a:ext cx="805180" cy="2997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73013" y="4902208"/>
            <a:ext cx="1036955" cy="2997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front of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1162" y="5662134"/>
            <a:ext cx="800659" cy="3006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24763" y="6425536"/>
            <a:ext cx="825074" cy="3198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opposite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908383" y="5653773"/>
            <a:ext cx="701339" cy="3089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under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702097" y="6445623"/>
            <a:ext cx="1036955" cy="2997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top of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Image result for number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/>
          <a:stretch/>
        </p:blipFill>
        <p:spPr bwMode="auto">
          <a:xfrm>
            <a:off x="3314455" y="2869511"/>
            <a:ext cx="330200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702097" y="4855135"/>
            <a:ext cx="1146175" cy="2997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in, on /within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826" t="22901" r="30455" b="10867"/>
          <a:stretch/>
        </p:blipFill>
        <p:spPr>
          <a:xfrm>
            <a:off x="5379014" y="770181"/>
            <a:ext cx="6640503" cy="382071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2" name="Picture 11" descr="Image result for number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1" y="2846578"/>
            <a:ext cx="408298" cy="47798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24" name="Picture 2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t="50499" r="40496" b="19485"/>
          <a:stretch/>
        </p:blipFill>
        <p:spPr bwMode="auto">
          <a:xfrm>
            <a:off x="7631294" y="4721983"/>
            <a:ext cx="4388224" cy="1908175"/>
          </a:xfrm>
          <a:prstGeom prst="rect">
            <a:avLst/>
          </a:prstGeom>
          <a:ln w="19050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8" t="36445" r="18362" b="34728"/>
          <a:stretch/>
        </p:blipFill>
        <p:spPr bwMode="auto">
          <a:xfrm>
            <a:off x="5297527" y="4692388"/>
            <a:ext cx="2236037" cy="1903095"/>
          </a:xfrm>
          <a:prstGeom prst="rect">
            <a:avLst/>
          </a:prstGeom>
          <a:ln w="19050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Image result for number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11466" r="23554" b="11755"/>
          <a:stretch/>
        </p:blipFill>
        <p:spPr bwMode="auto">
          <a:xfrm>
            <a:off x="7301729" y="6241751"/>
            <a:ext cx="329565" cy="47117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t="61948" r="52799" b="32327"/>
          <a:stretch/>
        </p:blipFill>
        <p:spPr bwMode="auto">
          <a:xfrm>
            <a:off x="3691420" y="2882687"/>
            <a:ext cx="1562026" cy="399120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9967" y="793864"/>
            <a:ext cx="1023479" cy="203132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Hoy </a:t>
            </a:r>
            <a:r>
              <a:rPr lang="en-GB" sz="1050" b="1" dirty="0" err="1" smtClean="0"/>
              <a:t>voy</a:t>
            </a:r>
            <a:r>
              <a:rPr lang="en-GB" sz="1050" b="1" dirty="0" smtClean="0"/>
              <a:t> a </a:t>
            </a:r>
            <a:r>
              <a:rPr lang="en-GB" sz="1050" b="1" dirty="0" err="1" smtClean="0"/>
              <a:t>jugar</a:t>
            </a:r>
            <a:r>
              <a:rPr lang="en-GB" sz="1050" b="1" dirty="0" smtClean="0"/>
              <a:t> </a:t>
            </a:r>
            <a:r>
              <a:rPr lang="en-GB" sz="1050" dirty="0" smtClean="0"/>
              <a:t>al </a:t>
            </a:r>
            <a:r>
              <a:rPr lang="en-GB" sz="1050" dirty="0" err="1" smtClean="0"/>
              <a:t>fútbol</a:t>
            </a:r>
            <a:r>
              <a:rPr lang="en-GB" sz="1050" dirty="0" smtClean="0"/>
              <a:t> = Today, </a:t>
            </a:r>
            <a:r>
              <a:rPr lang="en-GB" sz="1050" b="1" dirty="0" smtClean="0"/>
              <a:t>I am going to play </a:t>
            </a:r>
            <a:r>
              <a:rPr lang="en-GB" sz="1050" dirty="0" smtClean="0"/>
              <a:t>football</a:t>
            </a:r>
          </a:p>
          <a:p>
            <a:endParaRPr lang="en-GB" sz="1050" dirty="0"/>
          </a:p>
          <a:p>
            <a:r>
              <a:rPr lang="en-GB" sz="1050" dirty="0" err="1" smtClean="0"/>
              <a:t>En</a:t>
            </a:r>
            <a:r>
              <a:rPr lang="en-GB" sz="1050" dirty="0" smtClean="0"/>
              <a:t> el </a:t>
            </a:r>
            <a:r>
              <a:rPr lang="en-GB" sz="1050" dirty="0" err="1" smtClean="0"/>
              <a:t>futuro</a:t>
            </a:r>
            <a:r>
              <a:rPr lang="en-GB" sz="1050" dirty="0" smtClean="0"/>
              <a:t>, </a:t>
            </a:r>
            <a:r>
              <a:rPr lang="en-GB" sz="1050" b="1" dirty="0" err="1" smtClean="0"/>
              <a:t>jugaré</a:t>
            </a:r>
            <a:r>
              <a:rPr lang="en-GB" sz="1050" dirty="0" smtClean="0"/>
              <a:t> </a:t>
            </a:r>
            <a:r>
              <a:rPr lang="en-GB" sz="1050" dirty="0" err="1" smtClean="0"/>
              <a:t>en</a:t>
            </a:r>
            <a:r>
              <a:rPr lang="en-GB" sz="1050" dirty="0" smtClean="0"/>
              <a:t> un </a:t>
            </a:r>
            <a:r>
              <a:rPr lang="en-GB" sz="1050" dirty="0" err="1" smtClean="0"/>
              <a:t>buen</a:t>
            </a:r>
            <a:r>
              <a:rPr lang="en-GB" sz="1050" dirty="0" smtClean="0"/>
              <a:t> </a:t>
            </a:r>
            <a:r>
              <a:rPr lang="en-GB" sz="1050" dirty="0" err="1" smtClean="0"/>
              <a:t>equipo</a:t>
            </a:r>
            <a:r>
              <a:rPr lang="en-GB" sz="1050" dirty="0" smtClean="0"/>
              <a:t> = in the future,</a:t>
            </a:r>
            <a:r>
              <a:rPr lang="en-GB" sz="1050" b="1" dirty="0" smtClean="0"/>
              <a:t> I will play </a:t>
            </a:r>
            <a:r>
              <a:rPr lang="en-GB" sz="1050" dirty="0" smtClean="0"/>
              <a:t>in a good team</a:t>
            </a:r>
            <a:endParaRPr lang="en-GB" sz="1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0340" y="2616688"/>
            <a:ext cx="1838712" cy="746976"/>
          </a:xfrm>
          <a:prstGeom prst="rect">
            <a:avLst/>
          </a:prstGeom>
          <a:ln>
            <a:solidFill>
              <a:srgbClr val="F276F5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699182" y="2790951"/>
            <a:ext cx="751793" cy="570372"/>
          </a:xfrm>
          <a:prstGeom prst="roundRect">
            <a:avLst/>
          </a:prstGeom>
          <a:solidFill>
            <a:srgbClr val="FEE8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rgbClr val="002060"/>
                </a:solidFill>
              </a:rPr>
              <a:t>Las </a:t>
            </a:r>
            <a:r>
              <a:rPr lang="en-GB" sz="1000" b="1" dirty="0" err="1" smtClean="0">
                <a:solidFill>
                  <a:srgbClr val="002060"/>
                </a:solidFill>
              </a:rPr>
              <a:t>Fallas</a:t>
            </a:r>
            <a:r>
              <a:rPr lang="en-GB" sz="1000" b="1" dirty="0" smtClean="0">
                <a:solidFill>
                  <a:srgbClr val="002060"/>
                </a:solidFill>
              </a:rPr>
              <a:t>, Valencia</a:t>
            </a:r>
            <a:endParaRPr lang="en-GB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3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277" y="0"/>
            <a:ext cx="386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ooper Black" panose="0208090404030B020404" pitchFamily="18" charset="0"/>
              </a:rPr>
              <a:t>Spanish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r="7628" b="23139"/>
          <a:stretch/>
        </p:blipFill>
        <p:spPr>
          <a:xfrm>
            <a:off x="11528149" y="31397"/>
            <a:ext cx="634315" cy="6758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323" y="64069"/>
            <a:ext cx="152395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Year </a:t>
            </a:r>
            <a:r>
              <a:rPr lang="en-GB" sz="1200" dirty="0" smtClean="0"/>
              <a:t>8 </a:t>
            </a:r>
            <a:r>
              <a:rPr lang="en-GB" sz="1200" dirty="0"/>
              <a:t>Homework</a:t>
            </a:r>
          </a:p>
          <a:p>
            <a:pPr algn="ctr"/>
            <a:r>
              <a:rPr lang="en-GB" sz="1200" dirty="0"/>
              <a:t>Knowledge Organiser</a:t>
            </a:r>
          </a:p>
          <a:p>
            <a:pPr algn="ctr"/>
            <a:r>
              <a:rPr lang="en-GB" sz="1200" dirty="0" smtClean="0"/>
              <a:t>Summer </a:t>
            </a:r>
            <a:r>
              <a:rPr lang="en-GB" sz="1200" dirty="0"/>
              <a:t>Term 1</a:t>
            </a:r>
          </a:p>
        </p:txBody>
      </p:sp>
      <p:sp>
        <p:nvSpPr>
          <p:cNvPr id="18" name="AutoShape 25" descr="Free PNG Alphabet - Konfest"/>
          <p:cNvSpPr>
            <a:spLocks noChangeAspect="1" noChangeArrowheads="1"/>
          </p:cNvSpPr>
          <p:nvPr/>
        </p:nvSpPr>
        <p:spPr bwMode="auto">
          <a:xfrm>
            <a:off x="129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616539" y="294365"/>
            <a:ext cx="9911610" cy="436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600" b="1" dirty="0" smtClean="0">
                <a:solidFill>
                  <a:srgbClr val="002060"/>
                </a:solidFill>
              </a:rPr>
              <a:t>Comparatives KO </a:t>
            </a:r>
            <a:r>
              <a:rPr lang="en-GB" sz="2600" b="1" dirty="0">
                <a:solidFill>
                  <a:srgbClr val="002060"/>
                </a:solidFill>
              </a:rPr>
              <a:t>5: </a:t>
            </a:r>
            <a:r>
              <a:rPr lang="en-GB" sz="2600" dirty="0">
                <a:solidFill>
                  <a:srgbClr val="002060"/>
                </a:solidFill>
              </a:rPr>
              <a:t>https://quizlet.com/_</a:t>
            </a:r>
            <a:r>
              <a:rPr lang="en-GB" sz="2600" dirty="0" smtClean="0">
                <a:solidFill>
                  <a:srgbClr val="002060"/>
                </a:solidFill>
              </a:rPr>
              <a:t>68ehao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2048" name="AutoShape 37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50" name="AutoShape 39" descr="Orange letter g icon - Free orange letter icons"/>
          <p:cNvSpPr>
            <a:spLocks noChangeAspect="1" noChangeArrowheads="1"/>
          </p:cNvSpPr>
          <p:nvPr/>
        </p:nvSpPr>
        <p:spPr bwMode="auto">
          <a:xfrm>
            <a:off x="1603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5659" y="806669"/>
            <a:ext cx="4449171" cy="4616648"/>
          </a:xfrm>
          <a:prstGeom prst="rect">
            <a:avLst/>
          </a:prstGeom>
          <a:solidFill>
            <a:srgbClr val="FEE8F9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/>
              <a:t>You can make a sentence negative by putting ‘no’ or other negatives in front of the verb. </a:t>
            </a:r>
          </a:p>
          <a:p>
            <a:r>
              <a:rPr lang="en-GB" sz="1400" b="1" dirty="0"/>
              <a:t>Nada </a:t>
            </a:r>
            <a:r>
              <a:rPr lang="en-GB" sz="1400" dirty="0"/>
              <a:t>= nothing</a:t>
            </a:r>
          </a:p>
          <a:p>
            <a:r>
              <a:rPr lang="en-GB" sz="1400" b="1" dirty="0" err="1"/>
              <a:t>Nadie</a:t>
            </a:r>
            <a:r>
              <a:rPr lang="en-GB" sz="1400" dirty="0"/>
              <a:t> = no-one</a:t>
            </a:r>
          </a:p>
          <a:p>
            <a:r>
              <a:rPr lang="en-GB" sz="1400" b="1" dirty="0" err="1"/>
              <a:t>Nunca</a:t>
            </a:r>
            <a:r>
              <a:rPr lang="en-GB" sz="1400" dirty="0"/>
              <a:t> = never</a:t>
            </a:r>
          </a:p>
          <a:p>
            <a:r>
              <a:rPr lang="en-GB" sz="1400" b="1" dirty="0"/>
              <a:t>Ni…</a:t>
            </a:r>
            <a:r>
              <a:rPr lang="en-GB" sz="1400" b="1" dirty="0" err="1"/>
              <a:t>ni</a:t>
            </a:r>
            <a:r>
              <a:rPr lang="en-GB" sz="1400" dirty="0"/>
              <a:t> = neither…nor</a:t>
            </a:r>
          </a:p>
          <a:p>
            <a:r>
              <a:rPr lang="en-GB" sz="1400" b="1" dirty="0" err="1"/>
              <a:t>Tampoco</a:t>
            </a:r>
            <a:r>
              <a:rPr lang="en-GB" sz="1400" dirty="0"/>
              <a:t> = not either /neither</a:t>
            </a:r>
          </a:p>
          <a:p>
            <a:r>
              <a:rPr lang="en-GB" sz="1400" b="1" dirty="0" err="1"/>
              <a:t>Ningún</a:t>
            </a:r>
            <a:r>
              <a:rPr lang="en-GB" sz="1400" b="1" dirty="0"/>
              <a:t> </a:t>
            </a:r>
            <a:r>
              <a:rPr lang="en-GB" sz="1400" dirty="0"/>
              <a:t>= none / not a single one</a:t>
            </a:r>
          </a:p>
          <a:p>
            <a:endParaRPr lang="en-GB" sz="1400" dirty="0" smtClean="0"/>
          </a:p>
          <a:p>
            <a:r>
              <a:rPr lang="en-GB" sz="1400" b="1" dirty="0" smtClean="0"/>
              <a:t>No me </a:t>
            </a:r>
            <a:r>
              <a:rPr lang="en-GB" sz="1400" b="1" dirty="0" err="1" smtClean="0"/>
              <a:t>gusta</a:t>
            </a:r>
            <a:r>
              <a:rPr lang="en-GB" sz="1400" b="1" dirty="0" smtClean="0"/>
              <a:t> el </a:t>
            </a:r>
            <a:r>
              <a:rPr lang="en-GB" sz="1400" b="1" dirty="0" err="1" smtClean="0"/>
              <a:t>deporte</a:t>
            </a:r>
            <a:r>
              <a:rPr lang="en-GB" sz="1400" b="1" dirty="0" smtClean="0"/>
              <a:t> </a:t>
            </a:r>
            <a:r>
              <a:rPr lang="en-GB" sz="1400" dirty="0" smtClean="0"/>
              <a:t>= I don’t like sport </a:t>
            </a:r>
          </a:p>
          <a:p>
            <a:endParaRPr lang="en-GB" sz="1400" dirty="0" smtClean="0"/>
          </a:p>
          <a:p>
            <a:r>
              <a:rPr lang="en-GB" sz="1400" b="1" dirty="0" smtClean="0"/>
              <a:t>No </a:t>
            </a:r>
            <a:r>
              <a:rPr lang="en-GB" sz="1400" b="1" dirty="0" err="1" smtClean="0"/>
              <a:t>voy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nunca</a:t>
            </a:r>
            <a:r>
              <a:rPr lang="en-GB" sz="1400" b="1" dirty="0" smtClean="0"/>
              <a:t> a la </a:t>
            </a:r>
            <a:r>
              <a:rPr lang="en-GB" sz="1400" b="1" dirty="0" err="1" smtClean="0"/>
              <a:t>piscina</a:t>
            </a:r>
            <a:r>
              <a:rPr lang="en-GB" sz="1400" b="1" dirty="0" smtClean="0"/>
              <a:t> </a:t>
            </a:r>
            <a:r>
              <a:rPr lang="en-GB" sz="1400" dirty="0" smtClean="0"/>
              <a:t>= I never go to the pool</a:t>
            </a:r>
          </a:p>
          <a:p>
            <a:endParaRPr lang="en-GB" sz="1400" dirty="0" smtClean="0"/>
          </a:p>
          <a:p>
            <a:r>
              <a:rPr lang="en-GB" sz="1400" b="1" dirty="0" smtClean="0"/>
              <a:t>La </a:t>
            </a:r>
            <a:r>
              <a:rPr lang="en-GB" sz="1400" b="1" dirty="0" err="1" smtClean="0"/>
              <a:t>semana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pasada</a:t>
            </a:r>
            <a:r>
              <a:rPr lang="en-GB" sz="1400" b="1" dirty="0" smtClean="0"/>
              <a:t>, no </a:t>
            </a:r>
            <a:r>
              <a:rPr lang="en-GB" sz="1400" b="1" dirty="0" err="1" smtClean="0"/>
              <a:t>compré</a:t>
            </a:r>
            <a:r>
              <a:rPr lang="en-GB" sz="1400" b="1" dirty="0" smtClean="0"/>
              <a:t> nada </a:t>
            </a:r>
            <a:r>
              <a:rPr lang="en-GB" sz="1400" b="1" dirty="0" err="1" smtClean="0"/>
              <a:t>en</a:t>
            </a:r>
            <a:r>
              <a:rPr lang="en-GB" sz="1400" b="1" dirty="0" smtClean="0"/>
              <a:t> el </a:t>
            </a:r>
            <a:r>
              <a:rPr lang="en-GB" sz="1400" b="1" dirty="0" err="1" smtClean="0"/>
              <a:t>supermercado</a:t>
            </a:r>
            <a:r>
              <a:rPr lang="en-GB" sz="1400" b="1" dirty="0" smtClean="0"/>
              <a:t> </a:t>
            </a:r>
            <a:r>
              <a:rPr lang="en-GB" sz="1400" dirty="0" smtClean="0"/>
              <a:t>= last week, I bought nothing at the supermarket </a:t>
            </a:r>
          </a:p>
          <a:p>
            <a:endParaRPr lang="en-GB" sz="1400" dirty="0" smtClean="0"/>
          </a:p>
          <a:p>
            <a:r>
              <a:rPr lang="en-GB" sz="1400" b="1" dirty="0" smtClean="0"/>
              <a:t>No me </a:t>
            </a:r>
            <a:r>
              <a:rPr lang="en-GB" sz="1400" b="1" dirty="0" err="1" smtClean="0"/>
              <a:t>gustan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ni</a:t>
            </a:r>
            <a:r>
              <a:rPr lang="en-GB" sz="1400" b="1" dirty="0" smtClean="0"/>
              <a:t> el </a:t>
            </a:r>
            <a:r>
              <a:rPr lang="en-GB" sz="1400" b="1" dirty="0" err="1" smtClean="0"/>
              <a:t>inglés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ni</a:t>
            </a:r>
            <a:r>
              <a:rPr lang="en-GB" sz="1400" b="1" dirty="0" smtClean="0"/>
              <a:t> las </a:t>
            </a:r>
            <a:r>
              <a:rPr lang="en-GB" sz="1400" b="1" dirty="0" err="1" smtClean="0"/>
              <a:t>ciencias</a:t>
            </a:r>
            <a:r>
              <a:rPr lang="en-GB" sz="1400" b="1" dirty="0" smtClean="0"/>
              <a:t> </a:t>
            </a:r>
            <a:r>
              <a:rPr lang="en-GB" sz="1400" dirty="0" smtClean="0"/>
              <a:t>= </a:t>
            </a:r>
          </a:p>
          <a:p>
            <a:r>
              <a:rPr lang="en-GB" sz="1400" dirty="0" smtClean="0"/>
              <a:t>I neither like English nor science </a:t>
            </a:r>
          </a:p>
          <a:p>
            <a:endParaRPr lang="en-GB" sz="1400" dirty="0" smtClean="0"/>
          </a:p>
          <a:p>
            <a:endParaRPr lang="en-GB" sz="1400" dirty="0" smtClean="0"/>
          </a:p>
          <a:p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61824" y="806669"/>
            <a:ext cx="3716327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err="1" smtClean="0"/>
              <a:t>Más</a:t>
            </a:r>
            <a:r>
              <a:rPr lang="en-GB" sz="1400" b="1" dirty="0" smtClean="0"/>
              <a:t>…que </a:t>
            </a:r>
            <a:r>
              <a:rPr lang="en-GB" sz="1400" dirty="0" smtClean="0"/>
              <a:t>= more… than</a:t>
            </a:r>
          </a:p>
          <a:p>
            <a:r>
              <a:rPr lang="en-GB" sz="1400" b="1" dirty="0" err="1" smtClean="0"/>
              <a:t>Menos</a:t>
            </a:r>
            <a:r>
              <a:rPr lang="en-GB" sz="1400" b="1" dirty="0" smtClean="0"/>
              <a:t>…que </a:t>
            </a:r>
            <a:r>
              <a:rPr lang="en-GB" sz="1400" dirty="0" smtClean="0"/>
              <a:t>= less… than</a:t>
            </a:r>
          </a:p>
          <a:p>
            <a:r>
              <a:rPr lang="en-GB" sz="1400" b="1" dirty="0"/>
              <a:t>E</a:t>
            </a:r>
            <a:r>
              <a:rPr lang="en-GB" sz="1400" b="1" dirty="0" smtClean="0"/>
              <a:t>l/la </a:t>
            </a:r>
            <a:r>
              <a:rPr lang="en-GB" sz="1400" b="1" dirty="0" err="1" smtClean="0"/>
              <a:t>más</a:t>
            </a:r>
            <a:r>
              <a:rPr lang="en-GB" sz="1400" b="1" dirty="0" smtClean="0"/>
              <a:t> </a:t>
            </a:r>
            <a:r>
              <a:rPr lang="en-GB" sz="1400" dirty="0" smtClean="0"/>
              <a:t>= the most  </a:t>
            </a:r>
          </a:p>
          <a:p>
            <a:r>
              <a:rPr lang="en-GB" sz="1400" b="1" dirty="0" smtClean="0"/>
              <a:t>El/la </a:t>
            </a:r>
            <a:r>
              <a:rPr lang="en-GB" sz="1400" b="1" dirty="0" err="1" smtClean="0"/>
              <a:t>menos</a:t>
            </a:r>
            <a:r>
              <a:rPr lang="en-GB" sz="1400" b="1" dirty="0" smtClean="0"/>
              <a:t> </a:t>
            </a:r>
            <a:r>
              <a:rPr lang="en-GB" sz="1400" dirty="0" smtClean="0"/>
              <a:t>= the least</a:t>
            </a:r>
          </a:p>
          <a:p>
            <a:r>
              <a:rPr lang="en-GB" sz="1400" b="1" dirty="0" smtClean="0"/>
              <a:t>Tan…</a:t>
            </a:r>
            <a:r>
              <a:rPr lang="en-GB" sz="1400" b="1" dirty="0" err="1" smtClean="0"/>
              <a:t>como</a:t>
            </a:r>
            <a:r>
              <a:rPr lang="en-GB" sz="1400" b="1" dirty="0" smtClean="0"/>
              <a:t> </a:t>
            </a:r>
            <a:r>
              <a:rPr lang="en-GB" sz="1400" dirty="0" smtClean="0"/>
              <a:t>= as…as</a:t>
            </a:r>
          </a:p>
          <a:p>
            <a:endParaRPr lang="en-GB" sz="1400" b="1" dirty="0"/>
          </a:p>
          <a:p>
            <a:r>
              <a:rPr lang="en-GB" sz="1400" b="1" dirty="0" smtClean="0"/>
              <a:t>Chile no </a:t>
            </a:r>
            <a:r>
              <a:rPr lang="en-GB" sz="1400" b="1" dirty="0" err="1" smtClean="0"/>
              <a:t>es</a:t>
            </a:r>
            <a:r>
              <a:rPr lang="en-GB" sz="1400" b="1" dirty="0" smtClean="0"/>
              <a:t> tan </a:t>
            </a:r>
            <a:r>
              <a:rPr lang="en-GB" sz="1400" b="1" dirty="0" err="1" smtClean="0"/>
              <a:t>grande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como</a:t>
            </a:r>
            <a:r>
              <a:rPr lang="en-GB" sz="1400" b="1" dirty="0" smtClean="0"/>
              <a:t> Argentina = </a:t>
            </a:r>
          </a:p>
          <a:p>
            <a:r>
              <a:rPr lang="en-GB" sz="1400" dirty="0" smtClean="0"/>
              <a:t>Chile is not as big as Argentina </a:t>
            </a:r>
          </a:p>
          <a:p>
            <a:endParaRPr lang="en-GB" sz="1400" dirty="0"/>
          </a:p>
          <a:p>
            <a:r>
              <a:rPr lang="en-GB" sz="1400" b="1" dirty="0" err="1" smtClean="0"/>
              <a:t>Tanto</a:t>
            </a:r>
            <a:r>
              <a:rPr lang="en-GB" sz="1400" b="1" dirty="0" smtClean="0"/>
              <a:t>/</a:t>
            </a:r>
            <a:r>
              <a:rPr lang="en-GB" sz="1400" b="1" dirty="0" err="1" smtClean="0"/>
              <a:t>tanta</a:t>
            </a:r>
            <a:r>
              <a:rPr lang="en-GB" sz="1400" b="1" dirty="0" smtClean="0"/>
              <a:t>/</a:t>
            </a:r>
            <a:r>
              <a:rPr lang="en-GB" sz="1400" b="1" dirty="0" err="1" smtClean="0"/>
              <a:t>tantos</a:t>
            </a:r>
            <a:r>
              <a:rPr lang="en-GB" sz="1400" b="1" dirty="0" smtClean="0"/>
              <a:t>/</a:t>
            </a:r>
            <a:r>
              <a:rPr lang="en-GB" sz="1400" b="1" dirty="0" err="1" smtClean="0"/>
              <a:t>tanta</a:t>
            </a:r>
            <a:r>
              <a:rPr lang="en-GB" sz="1400" dirty="0" err="1" smtClean="0"/>
              <a:t>s</a:t>
            </a:r>
            <a:r>
              <a:rPr lang="en-GB" sz="1400" dirty="0" smtClean="0"/>
              <a:t> = so much / so many</a:t>
            </a:r>
          </a:p>
          <a:p>
            <a:endParaRPr lang="en-GB" sz="1400" dirty="0"/>
          </a:p>
          <a:p>
            <a:r>
              <a:rPr lang="en-GB" sz="1400" b="1" dirty="0" smtClean="0"/>
              <a:t>Chile </a:t>
            </a:r>
            <a:r>
              <a:rPr lang="en-GB" sz="1400" b="1" dirty="0" err="1" smtClean="0"/>
              <a:t>exporta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tantos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productos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como</a:t>
            </a:r>
            <a:r>
              <a:rPr lang="en-GB" sz="1400" b="1" dirty="0" smtClean="0"/>
              <a:t> Argentina </a:t>
            </a:r>
            <a:r>
              <a:rPr lang="en-GB" sz="1400" dirty="0" smtClean="0"/>
              <a:t>= </a:t>
            </a:r>
          </a:p>
          <a:p>
            <a:r>
              <a:rPr lang="en-GB" sz="1400" dirty="0" smtClean="0"/>
              <a:t>Chile exports as many products as Argentina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69926" y="806669"/>
            <a:ext cx="3400446" cy="3108543"/>
          </a:xfrm>
          <a:prstGeom prst="rect">
            <a:avLst/>
          </a:prstGeom>
          <a:solidFill>
            <a:srgbClr val="F3FEB4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Lo </a:t>
            </a:r>
            <a:r>
              <a:rPr lang="en-GB" sz="1400" b="1" dirty="0" err="1" smtClean="0"/>
              <a:t>difícil</a:t>
            </a:r>
            <a:r>
              <a:rPr lang="en-GB" sz="1400" b="1" dirty="0" smtClean="0"/>
              <a:t> de </a:t>
            </a:r>
            <a:r>
              <a:rPr lang="en-GB" sz="1400" b="1" dirty="0" err="1" smtClean="0"/>
              <a:t>aprender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idiomas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es</a:t>
            </a:r>
            <a:r>
              <a:rPr lang="en-GB" sz="1400" b="1" dirty="0" smtClean="0"/>
              <a:t> la </a:t>
            </a:r>
            <a:r>
              <a:rPr lang="en-GB" sz="1400" b="1" dirty="0" err="1" smtClean="0"/>
              <a:t>gramática</a:t>
            </a:r>
            <a:r>
              <a:rPr lang="en-GB" sz="1400" b="1" dirty="0" smtClean="0"/>
              <a:t> = </a:t>
            </a:r>
          </a:p>
          <a:p>
            <a:r>
              <a:rPr lang="en-GB" sz="1400" dirty="0" smtClean="0"/>
              <a:t>The difficult thing about learning languages is the grammar</a:t>
            </a:r>
          </a:p>
          <a:p>
            <a:endParaRPr lang="en-GB" sz="1400" b="1" dirty="0"/>
          </a:p>
          <a:p>
            <a:r>
              <a:rPr lang="en-GB" sz="1400" b="1" dirty="0" smtClean="0"/>
              <a:t>Lo </a:t>
            </a:r>
            <a:r>
              <a:rPr lang="en-GB" sz="1400" b="1" dirty="0" err="1" smtClean="0"/>
              <a:t>mejor</a:t>
            </a:r>
            <a:r>
              <a:rPr lang="en-GB" sz="1400" b="1" dirty="0" smtClean="0"/>
              <a:t> de </a:t>
            </a:r>
            <a:r>
              <a:rPr lang="en-GB" sz="1400" b="1" dirty="0" err="1" smtClean="0"/>
              <a:t>Latinoamérica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su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diversidad</a:t>
            </a:r>
            <a:r>
              <a:rPr lang="en-GB" sz="1400" b="1" dirty="0" smtClean="0"/>
              <a:t> = </a:t>
            </a:r>
          </a:p>
          <a:p>
            <a:r>
              <a:rPr lang="en-GB" sz="1400" dirty="0" smtClean="0"/>
              <a:t>The best thing about Latin America is its diversity </a:t>
            </a:r>
          </a:p>
          <a:p>
            <a:endParaRPr lang="en-GB" sz="1400" b="1" dirty="0"/>
          </a:p>
          <a:p>
            <a:r>
              <a:rPr lang="en-GB" sz="1400" b="1" dirty="0" smtClean="0"/>
              <a:t>Lo </a:t>
            </a:r>
            <a:r>
              <a:rPr lang="en-GB" sz="1400" b="1" dirty="0" err="1" smtClean="0"/>
              <a:t>bueno</a:t>
            </a:r>
            <a:r>
              <a:rPr lang="en-GB" sz="1400" b="1" dirty="0" smtClean="0"/>
              <a:t> del Caribe </a:t>
            </a:r>
            <a:r>
              <a:rPr lang="en-GB" sz="1400" b="1" dirty="0" err="1" smtClean="0"/>
              <a:t>es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su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clima</a:t>
            </a:r>
            <a:r>
              <a:rPr lang="en-GB" sz="1400" b="1" dirty="0" smtClean="0"/>
              <a:t> = </a:t>
            </a:r>
          </a:p>
          <a:p>
            <a:r>
              <a:rPr lang="en-GB" sz="1400" dirty="0" smtClean="0"/>
              <a:t>the best thing about the Caribbean is its climate </a:t>
            </a:r>
          </a:p>
          <a:p>
            <a:endParaRPr lang="en-GB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080506" y="4192210"/>
            <a:ext cx="3929524" cy="2462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Remember when you give your age in Spanish, you use the verb </a:t>
            </a:r>
            <a:r>
              <a:rPr lang="en-GB" sz="1400" b="1" dirty="0" smtClean="0"/>
              <a:t>TENER (to have), </a:t>
            </a:r>
            <a:r>
              <a:rPr lang="en-GB" sz="1400" dirty="0" smtClean="0"/>
              <a:t>not SER (to be) </a:t>
            </a:r>
          </a:p>
          <a:p>
            <a:r>
              <a:rPr lang="en-GB" sz="1400" dirty="0" smtClean="0"/>
              <a:t>Here are some other idiomatic uses of </a:t>
            </a:r>
            <a:r>
              <a:rPr lang="en-GB" sz="1400" b="1" dirty="0" smtClean="0"/>
              <a:t>TENER:</a:t>
            </a:r>
          </a:p>
          <a:p>
            <a:endParaRPr lang="en-GB" sz="1400" dirty="0"/>
          </a:p>
          <a:p>
            <a:r>
              <a:rPr lang="en-GB" sz="1400" dirty="0" smtClean="0"/>
              <a:t>To be 18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dieciocho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años</a:t>
            </a:r>
            <a:endParaRPr lang="en-GB" sz="1400" b="1" dirty="0" smtClean="0"/>
          </a:p>
          <a:p>
            <a:r>
              <a:rPr lang="en-GB" sz="1400" dirty="0" smtClean="0"/>
              <a:t>To be successful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éxito</a:t>
            </a:r>
            <a:endParaRPr lang="en-GB" sz="1400" b="1" dirty="0" smtClean="0"/>
          </a:p>
          <a:p>
            <a:r>
              <a:rPr lang="en-GB" sz="1400" dirty="0" smtClean="0"/>
              <a:t>To be hungry / thirsty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hambre</a:t>
            </a:r>
            <a:r>
              <a:rPr lang="en-GB" sz="1400" b="1" dirty="0" smtClean="0"/>
              <a:t> /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sed</a:t>
            </a:r>
            <a:endParaRPr lang="en-GB" sz="1400" b="1" dirty="0" smtClean="0"/>
          </a:p>
          <a:p>
            <a:r>
              <a:rPr lang="en-GB" sz="1400" dirty="0" smtClean="0"/>
              <a:t>To be cold / hot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frío</a:t>
            </a:r>
            <a:r>
              <a:rPr lang="en-GB" sz="1400" b="1" dirty="0" smtClean="0"/>
              <a:t> / </a:t>
            </a:r>
            <a:r>
              <a:rPr lang="en-GB" sz="1400" b="1" dirty="0" err="1" smtClean="0"/>
              <a:t>calor</a:t>
            </a:r>
            <a:r>
              <a:rPr lang="en-GB" sz="1400" b="1" dirty="0" smtClean="0"/>
              <a:t> </a:t>
            </a:r>
          </a:p>
          <a:p>
            <a:r>
              <a:rPr lang="en-GB" sz="1400" dirty="0" smtClean="0"/>
              <a:t>To be right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razón</a:t>
            </a:r>
            <a:endParaRPr lang="en-GB" sz="1400" b="1" dirty="0" smtClean="0"/>
          </a:p>
          <a:p>
            <a:r>
              <a:rPr lang="en-GB" sz="1400" dirty="0" smtClean="0"/>
              <a:t>To be lucky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suerte</a:t>
            </a:r>
            <a:endParaRPr lang="en-GB" sz="1400" b="1" dirty="0" smtClean="0"/>
          </a:p>
          <a:p>
            <a:r>
              <a:rPr lang="en-GB" sz="1400" dirty="0" smtClean="0"/>
              <a:t>To be scared =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miedo</a:t>
            </a:r>
            <a:endParaRPr lang="en-GB" sz="14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53629" y="4192209"/>
            <a:ext cx="4688462" cy="2462213"/>
          </a:xfrm>
          <a:prstGeom prst="rect">
            <a:avLst/>
          </a:prstGeom>
          <a:solidFill>
            <a:srgbClr val="E0C1FF"/>
          </a:solidFill>
          <a:ln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err="1" smtClean="0"/>
              <a:t>Permitir</a:t>
            </a:r>
            <a:r>
              <a:rPr lang="en-GB" sz="1400" dirty="0" smtClean="0"/>
              <a:t> = to allow</a:t>
            </a:r>
          </a:p>
          <a:p>
            <a:r>
              <a:rPr lang="en-GB" sz="1400" b="1" dirty="0" err="1" smtClean="0"/>
              <a:t>Mi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madre</a:t>
            </a:r>
            <a:r>
              <a:rPr lang="en-GB" sz="1400" b="1" dirty="0" smtClean="0"/>
              <a:t> me </a:t>
            </a:r>
            <a:r>
              <a:rPr lang="en-GB" sz="1400" b="1" dirty="0" err="1" smtClean="0"/>
              <a:t>permite</a:t>
            </a:r>
            <a:r>
              <a:rPr lang="en-GB" sz="1400" b="1" dirty="0" smtClean="0"/>
              <a:t> = </a:t>
            </a:r>
          </a:p>
          <a:p>
            <a:r>
              <a:rPr lang="en-GB" sz="1400" dirty="0" smtClean="0"/>
              <a:t>My Mum allows/lets me </a:t>
            </a:r>
          </a:p>
          <a:p>
            <a:r>
              <a:rPr lang="en-GB" sz="1400" b="1" dirty="0" err="1" smtClean="0"/>
              <a:t>Mis</a:t>
            </a:r>
            <a:r>
              <a:rPr lang="en-GB" sz="1400" b="1" dirty="0" smtClean="0"/>
              <a:t> padres no me </a:t>
            </a:r>
            <a:r>
              <a:rPr lang="en-GB" sz="1400" b="1" dirty="0" err="1" smtClean="0"/>
              <a:t>permiten</a:t>
            </a:r>
            <a:r>
              <a:rPr lang="en-GB" sz="1400" b="1" dirty="0" smtClean="0"/>
              <a:t> </a:t>
            </a:r>
            <a:r>
              <a:rPr lang="en-GB" sz="1400" dirty="0" smtClean="0"/>
              <a:t>= </a:t>
            </a:r>
          </a:p>
          <a:p>
            <a:r>
              <a:rPr lang="en-GB" sz="1400" dirty="0" smtClean="0"/>
              <a:t>My parents don’t allow me</a:t>
            </a:r>
          </a:p>
          <a:p>
            <a:r>
              <a:rPr lang="en-GB" sz="1400" b="1" dirty="0" err="1" smtClean="0"/>
              <a:t>Puedo</a:t>
            </a:r>
            <a:r>
              <a:rPr lang="en-GB" sz="1400" b="1" dirty="0" smtClean="0"/>
              <a:t> = </a:t>
            </a:r>
            <a:r>
              <a:rPr lang="en-GB" sz="1400" dirty="0" smtClean="0"/>
              <a:t>I can          </a:t>
            </a:r>
            <a:r>
              <a:rPr lang="en-GB" sz="1400" b="1" dirty="0" smtClean="0"/>
              <a:t>No </a:t>
            </a:r>
            <a:r>
              <a:rPr lang="en-GB" sz="1400" b="1" dirty="0" err="1" smtClean="0"/>
              <a:t>puedo</a:t>
            </a:r>
            <a:r>
              <a:rPr lang="en-GB" sz="1400" b="1" dirty="0" smtClean="0"/>
              <a:t> </a:t>
            </a:r>
            <a:r>
              <a:rPr lang="en-GB" sz="1400" dirty="0" smtClean="0"/>
              <a:t>= I can not</a:t>
            </a:r>
          </a:p>
          <a:p>
            <a:r>
              <a:rPr lang="en-GB" sz="1400" b="1" dirty="0" smtClean="0"/>
              <a:t>Su </a:t>
            </a:r>
            <a:r>
              <a:rPr lang="en-GB" sz="1400" b="1" dirty="0" err="1" smtClean="0"/>
              <a:t>madre</a:t>
            </a:r>
            <a:r>
              <a:rPr lang="en-GB" sz="1400" b="1" u="sng" dirty="0" smtClean="0"/>
              <a:t> le </a:t>
            </a:r>
            <a:r>
              <a:rPr lang="en-GB" sz="1400" b="1" dirty="0" err="1" smtClean="0"/>
              <a:t>permite</a:t>
            </a:r>
            <a:r>
              <a:rPr lang="en-GB" sz="1400" b="1" dirty="0" smtClean="0"/>
              <a:t> </a:t>
            </a:r>
            <a:r>
              <a:rPr lang="en-GB" sz="1400" dirty="0" smtClean="0"/>
              <a:t>= her Mum allows </a:t>
            </a:r>
            <a:r>
              <a:rPr lang="en-GB" sz="1400" u="sng" dirty="0" smtClean="0"/>
              <a:t>her</a:t>
            </a:r>
          </a:p>
          <a:p>
            <a:r>
              <a:rPr lang="en-GB" sz="1400" b="1" dirty="0" smtClean="0"/>
              <a:t>Sus padres no </a:t>
            </a:r>
            <a:r>
              <a:rPr lang="en-GB" sz="1400" b="1" u="sng" dirty="0" smtClean="0"/>
              <a:t>les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permiten</a:t>
            </a:r>
            <a:r>
              <a:rPr lang="en-GB" sz="1400" b="1" dirty="0" smtClean="0"/>
              <a:t> </a:t>
            </a:r>
            <a:r>
              <a:rPr lang="en-GB" sz="1400" dirty="0" smtClean="0"/>
              <a:t>= their parents don’t allow</a:t>
            </a:r>
            <a:r>
              <a:rPr lang="en-GB" sz="1400" u="sng" dirty="0" smtClean="0"/>
              <a:t> them</a:t>
            </a:r>
          </a:p>
          <a:p>
            <a:r>
              <a:rPr lang="en-GB" sz="1400" b="1" dirty="0" smtClean="0"/>
              <a:t>John </a:t>
            </a:r>
            <a:r>
              <a:rPr lang="en-GB" sz="1400" b="1" dirty="0" err="1" smtClean="0"/>
              <a:t>puede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salir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cuando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quiere</a:t>
            </a:r>
            <a:r>
              <a:rPr lang="en-GB" sz="1400" b="1" dirty="0" smtClean="0"/>
              <a:t> </a:t>
            </a:r>
            <a:r>
              <a:rPr lang="en-GB" sz="1400" dirty="0" smtClean="0"/>
              <a:t>= John can go out when he wants </a:t>
            </a:r>
          </a:p>
          <a:p>
            <a:r>
              <a:rPr lang="en-GB" sz="1400" b="1" dirty="0" smtClean="0"/>
              <a:t>Pero no </a:t>
            </a:r>
            <a:r>
              <a:rPr lang="en-GB" sz="1400" b="1" dirty="0" err="1" smtClean="0"/>
              <a:t>puede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tener</a:t>
            </a:r>
            <a:r>
              <a:rPr lang="en-GB" sz="1400" b="1" dirty="0" smtClean="0"/>
              <a:t> piercings </a:t>
            </a:r>
            <a:r>
              <a:rPr lang="en-GB" sz="1400" dirty="0" smtClean="0"/>
              <a:t>= but he can’t have piercings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664" y="4827088"/>
            <a:ext cx="2878435" cy="1815882"/>
          </a:xfrm>
          <a:prstGeom prst="rect">
            <a:avLst/>
          </a:prstGeom>
          <a:solidFill>
            <a:srgbClr val="E0C1FF"/>
          </a:solidFill>
          <a:ln>
            <a:solidFill>
              <a:srgbClr val="9966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Impersonal se:</a:t>
            </a:r>
          </a:p>
          <a:p>
            <a:r>
              <a:rPr lang="en-GB" sz="1400" dirty="0" smtClean="0"/>
              <a:t>When the subject of a verb is not specified (but human), the ‘he/she’ 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person ending is used:</a:t>
            </a:r>
          </a:p>
          <a:p>
            <a:endParaRPr lang="en-GB" sz="1400" dirty="0"/>
          </a:p>
          <a:p>
            <a:r>
              <a:rPr lang="en-GB" sz="1400" b="1" dirty="0" err="1" smtClean="0"/>
              <a:t>En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Latinoamérica</a:t>
            </a:r>
            <a:r>
              <a:rPr lang="en-GB" sz="1400" b="1" dirty="0" smtClean="0"/>
              <a:t>, </a:t>
            </a:r>
            <a:r>
              <a:rPr lang="en-GB" sz="1400" b="1" dirty="0"/>
              <a:t>s</a:t>
            </a:r>
            <a:r>
              <a:rPr lang="en-GB" sz="1400" b="1" dirty="0" smtClean="0"/>
              <a:t>e come </a:t>
            </a:r>
            <a:r>
              <a:rPr lang="en-GB" sz="1400" b="1" dirty="0" err="1" smtClean="0"/>
              <a:t>bien</a:t>
            </a:r>
            <a:r>
              <a:rPr lang="en-GB" sz="1400" b="1" dirty="0" smtClean="0"/>
              <a:t> </a:t>
            </a:r>
            <a:r>
              <a:rPr lang="en-GB" sz="1400" dirty="0" smtClean="0"/>
              <a:t>= in Latin America, one eats well / they eat well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710" r="7068" b="12328"/>
          <a:stretch/>
        </p:blipFill>
        <p:spPr>
          <a:xfrm>
            <a:off x="5596611" y="4000958"/>
            <a:ext cx="1596790" cy="120862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182241" y="3903015"/>
            <a:ext cx="819897" cy="13923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solidFill>
                  <a:srgbClr val="002060"/>
                </a:solidFill>
              </a:rPr>
              <a:t>El ceviche – </a:t>
            </a:r>
            <a:r>
              <a:rPr lang="en-GB" sz="1100" dirty="0" smtClean="0">
                <a:solidFill>
                  <a:srgbClr val="002060"/>
                </a:solidFill>
              </a:rPr>
              <a:t>un </a:t>
            </a:r>
            <a:r>
              <a:rPr lang="en-GB" sz="1100" dirty="0" err="1" smtClean="0">
                <a:solidFill>
                  <a:srgbClr val="002060"/>
                </a:solidFill>
              </a:rPr>
              <a:t>plato</a:t>
            </a:r>
            <a:r>
              <a:rPr lang="en-GB" sz="1100" dirty="0" smtClean="0">
                <a:solidFill>
                  <a:srgbClr val="002060"/>
                </a:solidFill>
              </a:rPr>
              <a:t> </a:t>
            </a:r>
            <a:r>
              <a:rPr lang="en-GB" sz="1100" dirty="0" err="1" smtClean="0">
                <a:solidFill>
                  <a:srgbClr val="002060"/>
                </a:solidFill>
              </a:rPr>
              <a:t>típico</a:t>
            </a:r>
            <a:r>
              <a:rPr lang="en-GB" sz="1100" dirty="0" smtClean="0">
                <a:solidFill>
                  <a:srgbClr val="002060"/>
                </a:solidFill>
              </a:rPr>
              <a:t> de </a:t>
            </a:r>
            <a:r>
              <a:rPr lang="en-GB" sz="1100" dirty="0" err="1" smtClean="0">
                <a:solidFill>
                  <a:srgbClr val="002060"/>
                </a:solidFill>
              </a:rPr>
              <a:t>Perú</a:t>
            </a:r>
            <a:r>
              <a:rPr lang="en-GB" sz="1100" dirty="0" smtClean="0">
                <a:solidFill>
                  <a:srgbClr val="002060"/>
                </a:solidFill>
              </a:rPr>
              <a:t>. </a:t>
            </a:r>
            <a:r>
              <a:rPr lang="en-GB" sz="1100" dirty="0" err="1" smtClean="0">
                <a:solidFill>
                  <a:srgbClr val="002060"/>
                </a:solidFill>
              </a:rPr>
              <a:t>Es</a:t>
            </a:r>
            <a:r>
              <a:rPr lang="en-GB" sz="1100" dirty="0" smtClean="0">
                <a:solidFill>
                  <a:srgbClr val="002060"/>
                </a:solidFill>
              </a:rPr>
              <a:t> fresco y a base de </a:t>
            </a:r>
            <a:r>
              <a:rPr lang="en-GB" sz="1100" dirty="0" err="1" smtClean="0">
                <a:solidFill>
                  <a:srgbClr val="002060"/>
                </a:solidFill>
              </a:rPr>
              <a:t>maricos</a:t>
            </a:r>
            <a:r>
              <a:rPr lang="en-GB" sz="1100" dirty="0" smtClean="0">
                <a:solidFill>
                  <a:srgbClr val="002060"/>
                </a:solidFill>
              </a:rPr>
              <a:t> </a:t>
            </a:r>
            <a:endParaRPr lang="en-GB" sz="1100" dirty="0">
              <a:solidFill>
                <a:srgbClr val="002060"/>
              </a:solidFill>
            </a:endParaRPr>
          </a:p>
        </p:txBody>
      </p:sp>
      <p:pic>
        <p:nvPicPr>
          <p:cNvPr id="19" name="Picture 18" descr="Image result for number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 bwMode="auto">
          <a:xfrm>
            <a:off x="4212530" y="1132053"/>
            <a:ext cx="390525" cy="379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Image result for number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79" y="848772"/>
            <a:ext cx="238125" cy="34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Image result for number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444" y="3455668"/>
            <a:ext cx="406952" cy="37425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2" name="Picture 21" descr="Image result for number 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/>
          <a:stretch/>
        </p:blipFill>
        <p:spPr bwMode="auto">
          <a:xfrm>
            <a:off x="11555445" y="6196084"/>
            <a:ext cx="416170" cy="44688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Image result for number 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11466" r="23554" b="11755"/>
          <a:stretch/>
        </p:blipFill>
        <p:spPr bwMode="auto">
          <a:xfrm>
            <a:off x="3057099" y="5524209"/>
            <a:ext cx="294640" cy="421640"/>
          </a:xfrm>
          <a:prstGeom prst="rect">
            <a:avLst/>
          </a:prstGeom>
          <a:noFill/>
          <a:ln>
            <a:solidFill>
              <a:srgbClr val="9966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5853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1CFA12834524FAFF6FDC2DFD6007F" ma:contentTypeVersion="12" ma:contentTypeDescription="Create a new document." ma:contentTypeScope="" ma:versionID="2fc6951d673b6d117cc4e64562e6c5c9">
  <xsd:schema xmlns:xsd="http://www.w3.org/2001/XMLSchema" xmlns:xs="http://www.w3.org/2001/XMLSchema" xmlns:p="http://schemas.microsoft.com/office/2006/metadata/properties" xmlns:ns2="8beff84b-12ef-40c5-b413-6f23a5196ebd" xmlns:ns3="2c5be579-4f96-4d49-84cc-d2412a1854a6" targetNamespace="http://schemas.microsoft.com/office/2006/metadata/properties" ma:root="true" ma:fieldsID="a589f7d113ef075179f23ce30b83cd61" ns2:_="" ns3:_="">
    <xsd:import namespace="8beff84b-12ef-40c5-b413-6f23a5196ebd"/>
    <xsd:import namespace="2c5be579-4f96-4d49-84cc-d2412a185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ff84b-12ef-40c5-b413-6f23a5196e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be579-4f96-4d49-84cc-d2412a185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576B41-DA2F-4EEF-A189-B24750C76B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ff84b-12ef-40c5-b413-6f23a5196ebd"/>
    <ds:schemaRef ds:uri="2c5be579-4f96-4d49-84cc-d2412a185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1FA6FF-A922-49DC-AD68-D85E54DA45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AD0DB2-8064-4F91-A466-D0FD694B2950}">
  <ds:schemaRefs>
    <ds:schemaRef ds:uri="2c5be579-4f96-4d49-84cc-d2412a1854a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beff84b-12ef-40c5-b413-6f23a5196ebd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1987</Words>
  <Application>Microsoft Office PowerPoint</Application>
  <PresentationFormat>Widescreen</PresentationFormat>
  <Paragraphs>371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Cooper Black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Torch Academy Gateway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Tervit Staff 8924020</dc:creator>
  <cp:lastModifiedBy>L Tervit Staff 8924020</cp:lastModifiedBy>
  <cp:revision>23</cp:revision>
  <dcterms:created xsi:type="dcterms:W3CDTF">2020-04-29T13:31:27Z</dcterms:created>
  <dcterms:modified xsi:type="dcterms:W3CDTF">2020-05-01T09:46:03Z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0x0101006991CFA12834524FAFF6FDC2DFD6007F</vt:lpwstr>
  </property>
</Properties>
</file>