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59" r:id="rId7"/>
    <p:sldId id="260" r:id="rId8"/>
    <p:sldId id="261" r:id="rId9"/>
    <p:sldId id="262" r:id="rId10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27C6"/>
    <a:srgbClr val="F7B3DF"/>
    <a:srgbClr val="C30F29"/>
    <a:srgbClr val="F45B06"/>
    <a:srgbClr val="FFE7FE"/>
    <a:srgbClr val="FBB7E3"/>
    <a:srgbClr val="FDD3E6"/>
    <a:srgbClr val="FFD85D"/>
    <a:srgbClr val="E6E6E6"/>
    <a:srgbClr val="D98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88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30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39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80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49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01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78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0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44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46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242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5609-A9F8-49BB-86BE-958ED08712A7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453D3-A602-4B60-BAE9-9DDC632FBD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48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12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490" y="13648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  <a:endParaRPr lang="en-GB" dirty="0">
              <a:solidFill>
                <a:schemeClr val="accent1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9182855" y="45045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536" y="74584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Year 7 Homework</a:t>
            </a:r>
          </a:p>
          <a:p>
            <a:pPr algn="ctr"/>
            <a:r>
              <a:rPr lang="en-GB" sz="1200" dirty="0" smtClean="0"/>
              <a:t>Knowledge Organiser</a:t>
            </a:r>
          </a:p>
          <a:p>
            <a:pPr algn="ctr"/>
            <a:r>
              <a:rPr lang="en-GB" sz="1200" dirty="0" smtClean="0"/>
              <a:t>Autumn Term 1</a:t>
            </a:r>
          </a:p>
        </p:txBody>
      </p:sp>
      <p:sp>
        <p:nvSpPr>
          <p:cNvPr id="23" name="Rectángulo redondeado 2"/>
          <p:cNvSpPr/>
          <p:nvPr/>
        </p:nvSpPr>
        <p:spPr>
          <a:xfrm>
            <a:off x="95536" y="781851"/>
            <a:ext cx="4408627" cy="2247900"/>
          </a:xfrm>
          <a:prstGeom prst="roundRec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Four ways to say ‘you’</a:t>
            </a: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When you are giving instructions to: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One person </a:t>
            </a:r>
            <a:r>
              <a:rPr lang="en-GB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as a friend </a:t>
            </a:r>
            <a:r>
              <a:rPr lang="en-GB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GB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tú</a:t>
            </a: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Several people </a:t>
            </a:r>
            <a:r>
              <a:rPr lang="en-GB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you know</a:t>
            </a:r>
            <a:r>
              <a:rPr lang="en-GB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GB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vosotros</a:t>
            </a:r>
            <a:r>
              <a:rPr lang="en-GB" sz="1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One person </a:t>
            </a:r>
            <a:r>
              <a:rPr lang="en-GB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politely</a:t>
            </a:r>
            <a:r>
              <a:rPr lang="en-GB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GB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usted</a:t>
            </a: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several people </a:t>
            </a:r>
            <a:r>
              <a:rPr lang="en-GB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politely </a:t>
            </a:r>
            <a:r>
              <a:rPr lang="en-GB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GB" sz="12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ustedes</a:t>
            </a: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Imagen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07" y="857374"/>
            <a:ext cx="564063" cy="1076325"/>
          </a:xfrm>
          <a:prstGeom prst="rect">
            <a:avLst/>
          </a:prstGeom>
        </p:spPr>
      </p:pic>
      <p:pic>
        <p:nvPicPr>
          <p:cNvPr id="25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54" y="846603"/>
            <a:ext cx="847725" cy="1076325"/>
          </a:xfrm>
          <a:prstGeom prst="rect">
            <a:avLst/>
          </a:prstGeom>
        </p:spPr>
      </p:pic>
      <p:pic>
        <p:nvPicPr>
          <p:cNvPr id="26" name="Imagen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49" y="1942939"/>
            <a:ext cx="581025" cy="1066800"/>
          </a:xfrm>
          <a:prstGeom prst="rect">
            <a:avLst/>
          </a:prstGeom>
        </p:spPr>
      </p:pic>
      <p:pic>
        <p:nvPicPr>
          <p:cNvPr id="27" name="Imagen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68" y="1938176"/>
            <a:ext cx="771525" cy="1076325"/>
          </a:xfrm>
          <a:prstGeom prst="rect">
            <a:avLst/>
          </a:prstGeom>
        </p:spPr>
      </p:pic>
      <p:sp>
        <p:nvSpPr>
          <p:cNvPr id="29" name="Rectángulo redondeado 7"/>
          <p:cNvSpPr/>
          <p:nvPr/>
        </p:nvSpPr>
        <p:spPr>
          <a:xfrm>
            <a:off x="4545968" y="776479"/>
            <a:ext cx="2496278" cy="2225406"/>
          </a:xfrm>
          <a:prstGeom prst="roundRect">
            <a:avLst/>
          </a:prstGeom>
          <a:ln w="19050">
            <a:solidFill>
              <a:srgbClr val="F127C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GB" sz="1400" b="1" u="sng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GB" sz="14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GB" sz="1400" b="1" u="sng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b="1" u="sng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Indefinite </a:t>
            </a:r>
            <a:r>
              <a:rPr lang="en-GB" sz="14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articles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GB" sz="12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100" b="1" u="sng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r>
              <a:rPr lang="en-GB" sz="1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perro</a:t>
            </a:r>
            <a:r>
              <a:rPr lang="en-GB" sz="1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(a dog) MASCULINE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100" b="1" u="sng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en-GB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familia</a:t>
            </a:r>
            <a:r>
              <a:rPr lang="en-GB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(a family) FEMININE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100" b="1" u="sng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Unos</a:t>
            </a:r>
            <a:r>
              <a:rPr lang="en-GB" sz="1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1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jóvenes</a:t>
            </a:r>
            <a:r>
              <a:rPr lang="en-GB" sz="1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(some young people) MASCULINE PLURAL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100" b="1" u="sng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Unas</a:t>
            </a:r>
            <a:r>
              <a:rPr lang="en-GB" sz="11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revistas</a:t>
            </a:r>
            <a:r>
              <a:rPr lang="en-GB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(some magazines) FEM FEMININE PLURAL</a:t>
            </a:r>
            <a:endParaRPr lang="en-GB" sz="1100" b="1" u="sn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2" name="Rectángulo redondeado 10"/>
          <p:cNvSpPr/>
          <p:nvPr/>
        </p:nvSpPr>
        <p:spPr>
          <a:xfrm>
            <a:off x="756571" y="7885596"/>
            <a:ext cx="2133600" cy="5143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Masculine</a:t>
            </a:r>
            <a:endParaRPr lang="en-GB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Unos</a:t>
            </a: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helados (some ice-creams)</a:t>
            </a:r>
            <a:endParaRPr lang="en-GB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ángulo redondeado 6"/>
          <p:cNvSpPr/>
          <p:nvPr/>
        </p:nvSpPr>
        <p:spPr>
          <a:xfrm>
            <a:off x="7768717" y="3795779"/>
            <a:ext cx="2040565" cy="2938194"/>
          </a:xfrm>
          <a:prstGeom prst="round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llamarse (to be </a:t>
            </a:r>
            <a:r>
              <a:rPr lang="es-ES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es-E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tener (to </a:t>
            </a:r>
            <a:r>
              <a:rPr lang="es-ES" sz="1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 llamo (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I’m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tengo (I 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 llamas (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you’re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es-ES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tienes (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 llama (</a:t>
            </a:r>
            <a:r>
              <a:rPr lang="es-ES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he/</a:t>
            </a:r>
            <a:r>
              <a:rPr lang="es-ES" sz="12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she</a:t>
            </a:r>
            <a:r>
              <a:rPr lang="es-E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s-ES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s-E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tiene (</a:t>
            </a:r>
            <a:r>
              <a:rPr lang="es-ES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he/</a:t>
            </a:r>
            <a:r>
              <a:rPr lang="es-ES" sz="12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she</a:t>
            </a:r>
            <a:r>
              <a:rPr lang="es-ES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s-ES" sz="12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s-ES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 llaman (</a:t>
            </a:r>
            <a:r>
              <a:rPr lang="es-ES" sz="1200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es-ES" sz="1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tienen (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Imagen 26" descr="Resultado de imagen de letra 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95" y="6103772"/>
            <a:ext cx="449580" cy="47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1104" t="44207" r="9187" b="11054"/>
          <a:stretch/>
        </p:blipFill>
        <p:spPr>
          <a:xfrm>
            <a:off x="0" y="3066637"/>
            <a:ext cx="7768717" cy="327272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47596" t="24768" r="28803" b="37948"/>
          <a:stretch/>
        </p:blipFill>
        <p:spPr>
          <a:xfrm>
            <a:off x="7191888" y="785667"/>
            <a:ext cx="2625282" cy="2224072"/>
          </a:xfrm>
          <a:prstGeom prst="rect">
            <a:avLst/>
          </a:prstGeom>
          <a:ln w="19050">
            <a:solidFill>
              <a:srgbClr val="C30F29"/>
            </a:solidFill>
          </a:ln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71332" y="308620"/>
            <a:ext cx="7459681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 smtClean="0">
                <a:solidFill>
                  <a:srgbClr val="002060"/>
                </a:solidFill>
              </a:rPr>
              <a:t>  Present tense: https</a:t>
            </a:r>
            <a:r>
              <a:rPr lang="en-GB" sz="2600" dirty="0">
                <a:solidFill>
                  <a:srgbClr val="002060"/>
                </a:solidFill>
              </a:rPr>
              <a:t>://quizlet.com/_</a:t>
            </a:r>
            <a:r>
              <a:rPr lang="en-GB" sz="2600" dirty="0" smtClean="0">
                <a:solidFill>
                  <a:srgbClr val="002060"/>
                </a:solidFill>
              </a:rPr>
              <a:t>5hw1zi</a:t>
            </a:r>
            <a:endParaRPr lang="en-GB" sz="2600" dirty="0">
              <a:solidFill>
                <a:srgbClr val="002060"/>
              </a:solidFill>
            </a:endParaRPr>
          </a:p>
        </p:txBody>
      </p:sp>
      <p:pic>
        <p:nvPicPr>
          <p:cNvPr id="2081" name="Picture 33" descr="Letter A | The Alphabets Wiki | Fand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36" y="846603"/>
            <a:ext cx="403166" cy="5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Letter B Clip Art at Clker.com - vector clip art online, royalty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909" y="884101"/>
            <a:ext cx="304800" cy="4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5" name="Rectangle 2054"/>
          <p:cNvSpPr/>
          <p:nvPr/>
        </p:nvSpPr>
        <p:spPr>
          <a:xfrm>
            <a:off x="5187839" y="3066637"/>
            <a:ext cx="2582568" cy="3272719"/>
          </a:xfrm>
          <a:prstGeom prst="rect">
            <a:avLst/>
          </a:prstGeom>
          <a:noFill/>
          <a:ln w="28575">
            <a:solidFill>
              <a:srgbClr val="F45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75" name="Picture 27" descr="Your First Letter Of Your Name Tells A Lot About Your Personality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85" y="1534934"/>
            <a:ext cx="398765" cy="3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45" descr="Alphabet, blue, d, letter, letters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53" y="3639051"/>
            <a:ext cx="460436" cy="46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47" descr="Presentation Alphabets: Orange Varsity Letter 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39" y="3703938"/>
            <a:ext cx="349119" cy="4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13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490" y="13648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  <a:endParaRPr lang="en-GB" dirty="0">
              <a:solidFill>
                <a:schemeClr val="accent1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9182855" y="45045"/>
            <a:ext cx="634315" cy="67587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98459" y="336486"/>
            <a:ext cx="7459681" cy="384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 smtClean="0">
                <a:solidFill>
                  <a:srgbClr val="002060"/>
                </a:solidFill>
              </a:rPr>
              <a:t>  </a:t>
            </a:r>
            <a:r>
              <a:rPr lang="en-GB" sz="2600" dirty="0">
                <a:solidFill>
                  <a:srgbClr val="002060"/>
                </a:solidFill>
              </a:rPr>
              <a:t>Possessive adjectives: 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5kn04e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536" y="74584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Year 7 Homework</a:t>
            </a:r>
          </a:p>
          <a:p>
            <a:pPr algn="ctr"/>
            <a:r>
              <a:rPr lang="en-GB" sz="1200" dirty="0" smtClean="0"/>
              <a:t>Knowledge Organiser</a:t>
            </a:r>
          </a:p>
          <a:p>
            <a:pPr algn="ctr"/>
            <a:r>
              <a:rPr lang="en-GB" sz="1200" dirty="0" smtClean="0"/>
              <a:t>Autumn Term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3" t="28459" r="33628" b="20569"/>
          <a:stretch/>
        </p:blipFill>
        <p:spPr>
          <a:xfrm>
            <a:off x="95536" y="750587"/>
            <a:ext cx="6018663" cy="26824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0672" t="23834" r="3629" b="30457"/>
          <a:stretch/>
        </p:blipFill>
        <p:spPr>
          <a:xfrm>
            <a:off x="6911367" y="804258"/>
            <a:ext cx="2905803" cy="2905804"/>
          </a:xfrm>
          <a:prstGeom prst="rect">
            <a:avLst/>
          </a:prstGeom>
          <a:ln>
            <a:solidFill>
              <a:srgbClr val="F127C6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3645" t="27192" r="23978" b="42024"/>
          <a:stretch/>
        </p:blipFill>
        <p:spPr>
          <a:xfrm>
            <a:off x="8091509" y="3814331"/>
            <a:ext cx="1610436" cy="2251882"/>
          </a:xfrm>
          <a:prstGeom prst="rect">
            <a:avLst/>
          </a:prstGeom>
          <a:ln>
            <a:solidFill>
              <a:srgbClr val="F45B06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2737" t="35093" r="2999" b="14039"/>
          <a:stretch/>
        </p:blipFill>
        <p:spPr>
          <a:xfrm>
            <a:off x="13979" y="3800669"/>
            <a:ext cx="7938992" cy="30573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091508" y="6114445"/>
            <a:ext cx="1725661" cy="689900"/>
          </a:xfrm>
          <a:prstGeom prst="roundRect">
            <a:avLst/>
          </a:prstGeom>
          <a:solidFill>
            <a:srgbClr val="4EF883"/>
          </a:solidFill>
          <a:ln>
            <a:solidFill>
              <a:srgbClr val="F45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 smtClean="0">
                <a:solidFill>
                  <a:srgbClr val="002060"/>
                </a:solidFill>
              </a:rPr>
              <a:t>Hay = there is</a:t>
            </a:r>
          </a:p>
          <a:p>
            <a:r>
              <a:rPr lang="en-GB" sz="1400" b="1" dirty="0" smtClean="0">
                <a:solidFill>
                  <a:srgbClr val="002060"/>
                </a:solidFill>
              </a:rPr>
              <a:t>No hay = there is not</a:t>
            </a:r>
            <a:endParaRPr lang="en-GB" sz="1400" b="1" dirty="0">
              <a:solidFill>
                <a:srgbClr val="00206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7936" y="3426837"/>
            <a:ext cx="6702306" cy="31708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F12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002060"/>
                </a:solidFill>
              </a:rPr>
              <a:t>u</a:t>
            </a:r>
            <a:r>
              <a:rPr lang="en-GB" sz="1050" b="1" dirty="0" smtClean="0">
                <a:solidFill>
                  <a:srgbClr val="002060"/>
                </a:solidFill>
              </a:rPr>
              <a:t>n </a:t>
            </a:r>
            <a:r>
              <a:rPr lang="en-GB" sz="1050" b="1" dirty="0" err="1" smtClean="0">
                <a:solidFill>
                  <a:srgbClr val="002060"/>
                </a:solidFill>
              </a:rPr>
              <a:t>poco</a:t>
            </a:r>
            <a:r>
              <a:rPr lang="en-GB" sz="1050" b="1" dirty="0" smtClean="0">
                <a:solidFill>
                  <a:srgbClr val="002060"/>
                </a:solidFill>
              </a:rPr>
              <a:t> (a bit)   </a:t>
            </a:r>
            <a:r>
              <a:rPr lang="en-GB" sz="1050" b="1" dirty="0" err="1" smtClean="0">
                <a:solidFill>
                  <a:srgbClr val="002060"/>
                </a:solidFill>
              </a:rPr>
              <a:t>muy</a:t>
            </a:r>
            <a:r>
              <a:rPr lang="en-GB" sz="1050" b="1" dirty="0" smtClean="0">
                <a:solidFill>
                  <a:srgbClr val="002060"/>
                </a:solidFill>
              </a:rPr>
              <a:t> (very)   </a:t>
            </a:r>
            <a:r>
              <a:rPr lang="en-GB" sz="1050" b="1" dirty="0" err="1" smtClean="0">
                <a:solidFill>
                  <a:srgbClr val="002060"/>
                </a:solidFill>
              </a:rPr>
              <a:t>bastante</a:t>
            </a:r>
            <a:r>
              <a:rPr lang="en-GB" sz="1050" b="1" dirty="0" smtClean="0">
                <a:solidFill>
                  <a:srgbClr val="002060"/>
                </a:solidFill>
              </a:rPr>
              <a:t> (quite)  </a:t>
            </a:r>
            <a:r>
              <a:rPr lang="en-GB" sz="1050" b="1" dirty="0" err="1" smtClean="0">
                <a:solidFill>
                  <a:srgbClr val="002060"/>
                </a:solidFill>
              </a:rPr>
              <a:t>demasiado</a:t>
            </a:r>
            <a:r>
              <a:rPr lang="en-GB" sz="1050" b="1" dirty="0" smtClean="0">
                <a:solidFill>
                  <a:srgbClr val="002060"/>
                </a:solidFill>
              </a:rPr>
              <a:t> (too)  </a:t>
            </a:r>
            <a:r>
              <a:rPr lang="en-GB" sz="1050" b="1" dirty="0" err="1" smtClean="0">
                <a:solidFill>
                  <a:srgbClr val="002060"/>
                </a:solidFill>
              </a:rPr>
              <a:t>también</a:t>
            </a:r>
            <a:r>
              <a:rPr lang="en-GB" sz="1050" b="1" dirty="0" smtClean="0">
                <a:solidFill>
                  <a:srgbClr val="002060"/>
                </a:solidFill>
              </a:rPr>
              <a:t> (also)  sin embargo (however)  </a:t>
            </a:r>
            <a:r>
              <a:rPr lang="en-GB" sz="1050" b="1" dirty="0" err="1" smtClean="0">
                <a:solidFill>
                  <a:srgbClr val="002060"/>
                </a:solidFill>
              </a:rPr>
              <a:t>pero</a:t>
            </a:r>
            <a:r>
              <a:rPr lang="en-GB" sz="1050" b="1" dirty="0" smtClean="0">
                <a:solidFill>
                  <a:srgbClr val="002060"/>
                </a:solidFill>
              </a:rPr>
              <a:t> (but)</a:t>
            </a:r>
            <a:endParaRPr lang="en-GB" sz="1050" b="1" dirty="0">
              <a:solidFill>
                <a:srgbClr val="002060"/>
              </a:solidFill>
            </a:endParaRPr>
          </a:p>
        </p:txBody>
      </p:sp>
      <p:pic>
        <p:nvPicPr>
          <p:cNvPr id="14" name="Imagen 26" descr="Resultado de imagen de letra 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26" y="4009606"/>
            <a:ext cx="449580" cy="47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3" descr="Letter A | The Alphabets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07" y="793503"/>
            <a:ext cx="403166" cy="5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5" descr="Letter B Clip Art at Clker.com - vector clip art online, royalty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42" y="3130111"/>
            <a:ext cx="304800" cy="4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5" descr="Alphabet, blue, d, letter, letters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57" y="3955142"/>
            <a:ext cx="460436" cy="46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7" descr="Presentation Alphabets: Orange Varsity Letter 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730" y="6274412"/>
            <a:ext cx="289784" cy="4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771900" y="3814330"/>
            <a:ext cx="4181071" cy="304366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8043449" y="3800669"/>
            <a:ext cx="1821778" cy="3043669"/>
          </a:xfrm>
          <a:prstGeom prst="rect">
            <a:avLst/>
          </a:prstGeom>
          <a:noFill/>
          <a:ln w="19050">
            <a:solidFill>
              <a:srgbClr val="F45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651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490" y="13648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  <a:endParaRPr lang="en-GB" dirty="0">
              <a:solidFill>
                <a:schemeClr val="accent1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9182855" y="45045"/>
            <a:ext cx="634315" cy="67587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71332" y="339199"/>
            <a:ext cx="7459681" cy="4254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 smtClean="0">
                <a:solidFill>
                  <a:srgbClr val="002060"/>
                </a:solidFill>
              </a:rPr>
              <a:t>  </a:t>
            </a:r>
            <a:r>
              <a:rPr lang="en-GB" sz="2600" dirty="0">
                <a:solidFill>
                  <a:srgbClr val="002060"/>
                </a:solidFill>
              </a:rPr>
              <a:t>Stem-changing verbs: 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5lisvs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536" y="74584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Year 7 Homework</a:t>
            </a:r>
          </a:p>
          <a:p>
            <a:pPr algn="ctr"/>
            <a:r>
              <a:rPr lang="en-GB" sz="1200" dirty="0" smtClean="0"/>
              <a:t>Knowledge Organiser</a:t>
            </a:r>
          </a:p>
          <a:p>
            <a:pPr algn="ctr"/>
            <a:r>
              <a:rPr lang="en-GB" sz="1200" dirty="0" smtClean="0"/>
              <a:t>Spring Term 1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57" t="26500" r="24724" b="23090"/>
          <a:stretch/>
        </p:blipFill>
        <p:spPr>
          <a:xfrm>
            <a:off x="95536" y="781851"/>
            <a:ext cx="7283164" cy="2840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8623" t="35243" r="40631" b="27778"/>
          <a:stretch/>
        </p:blipFill>
        <p:spPr>
          <a:xfrm>
            <a:off x="39747" y="4011965"/>
            <a:ext cx="3646535" cy="253274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8114" t="58334" r="36628" b="18917"/>
          <a:stretch/>
        </p:blipFill>
        <p:spPr>
          <a:xfrm>
            <a:off x="8062806" y="5180533"/>
            <a:ext cx="1754363" cy="1439933"/>
          </a:xfrm>
          <a:prstGeom prst="rect">
            <a:avLst/>
          </a:prstGeom>
          <a:ln w="19050">
            <a:solidFill>
              <a:srgbClr val="C30F29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3124" t="31424" r="5100" b="13715"/>
          <a:stretch/>
        </p:blipFill>
        <p:spPr>
          <a:xfrm>
            <a:off x="3769288" y="3622302"/>
            <a:ext cx="4210513" cy="3108697"/>
          </a:xfrm>
          <a:prstGeom prst="rect">
            <a:avLst/>
          </a:prstGeom>
          <a:ln w="19050">
            <a:solidFill>
              <a:srgbClr val="F45B06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1064" t="58334" r="53353" b="12888"/>
          <a:stretch/>
        </p:blipFill>
        <p:spPr>
          <a:xfrm>
            <a:off x="8062807" y="3355109"/>
            <a:ext cx="1754363" cy="1821542"/>
          </a:xfrm>
          <a:prstGeom prst="rect">
            <a:avLst/>
          </a:prstGeom>
          <a:ln w="19050">
            <a:solidFill>
              <a:srgbClr val="C30F29"/>
            </a:solidFill>
          </a:ln>
        </p:spPr>
      </p:pic>
      <p:pic>
        <p:nvPicPr>
          <p:cNvPr id="12" name="Picture 11"/>
          <p:cNvPicPr/>
          <p:nvPr/>
        </p:nvPicPr>
        <p:blipFill rotWithShape="1"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42033" r="59915" b="37715"/>
          <a:stretch/>
        </p:blipFill>
        <p:spPr bwMode="auto">
          <a:xfrm>
            <a:off x="7477125" y="844900"/>
            <a:ext cx="2428875" cy="1081405"/>
          </a:xfrm>
          <a:prstGeom prst="rect">
            <a:avLst/>
          </a:prstGeom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543399" y="1952544"/>
            <a:ext cx="2272076" cy="13447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>
                <a:solidFill>
                  <a:srgbClr val="002060"/>
                </a:solidFill>
              </a:rPr>
              <a:t>Voy</a:t>
            </a:r>
            <a:r>
              <a:rPr lang="en-GB" sz="1200" dirty="0" smtClean="0">
                <a:solidFill>
                  <a:srgbClr val="002060"/>
                </a:solidFill>
              </a:rPr>
              <a:t> </a:t>
            </a:r>
            <a:r>
              <a:rPr lang="en-GB" sz="1200" b="1" u="sng" dirty="0" smtClean="0">
                <a:solidFill>
                  <a:srgbClr val="002060"/>
                </a:solidFill>
              </a:rPr>
              <a:t>al</a:t>
            </a:r>
            <a:r>
              <a:rPr lang="en-GB" sz="1200" dirty="0" smtClean="0">
                <a:solidFill>
                  <a:srgbClr val="002060"/>
                </a:solidFill>
              </a:rPr>
              <a:t> </a:t>
            </a:r>
            <a:r>
              <a:rPr lang="en-GB" sz="1200" dirty="0" err="1" smtClean="0">
                <a:solidFill>
                  <a:srgbClr val="002060"/>
                </a:solidFill>
              </a:rPr>
              <a:t>instituto</a:t>
            </a:r>
            <a:r>
              <a:rPr lang="en-GB" sz="1200" dirty="0" smtClean="0">
                <a:solidFill>
                  <a:srgbClr val="002060"/>
                </a:solidFill>
              </a:rPr>
              <a:t> (masculine) </a:t>
            </a:r>
          </a:p>
          <a:p>
            <a:pPr algn="ctr"/>
            <a:r>
              <a:rPr lang="en-GB" sz="1200" dirty="0" smtClean="0">
                <a:solidFill>
                  <a:srgbClr val="002060"/>
                </a:solidFill>
              </a:rPr>
              <a:t>= I go to school</a:t>
            </a:r>
          </a:p>
          <a:p>
            <a:pPr algn="ctr"/>
            <a:endParaRPr lang="en-GB" sz="1200" dirty="0" smtClean="0">
              <a:solidFill>
                <a:srgbClr val="002060"/>
              </a:solidFill>
            </a:endParaRPr>
          </a:p>
          <a:p>
            <a:pPr algn="ctr"/>
            <a:r>
              <a:rPr lang="en-GB" sz="1200" dirty="0" err="1" smtClean="0">
                <a:solidFill>
                  <a:srgbClr val="002060"/>
                </a:solidFill>
              </a:rPr>
              <a:t>Voy</a:t>
            </a:r>
            <a:r>
              <a:rPr lang="en-GB" sz="1200" dirty="0" smtClean="0">
                <a:solidFill>
                  <a:srgbClr val="002060"/>
                </a:solidFill>
              </a:rPr>
              <a:t> </a:t>
            </a:r>
            <a:r>
              <a:rPr lang="en-GB" sz="1200" b="1" u="sng" dirty="0" smtClean="0">
                <a:solidFill>
                  <a:srgbClr val="002060"/>
                </a:solidFill>
              </a:rPr>
              <a:t>a la </a:t>
            </a:r>
            <a:r>
              <a:rPr lang="en-GB" sz="1200" dirty="0" err="1" smtClean="0">
                <a:solidFill>
                  <a:srgbClr val="002060"/>
                </a:solidFill>
              </a:rPr>
              <a:t>piscina</a:t>
            </a:r>
            <a:r>
              <a:rPr lang="en-GB" sz="1200" dirty="0" smtClean="0">
                <a:solidFill>
                  <a:srgbClr val="002060"/>
                </a:solidFill>
              </a:rPr>
              <a:t> (feminine)</a:t>
            </a:r>
          </a:p>
          <a:p>
            <a:pPr algn="ctr"/>
            <a:r>
              <a:rPr lang="en-GB" sz="1200" dirty="0" smtClean="0">
                <a:solidFill>
                  <a:srgbClr val="002060"/>
                </a:solidFill>
              </a:rPr>
              <a:t> = I go to the pool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14" name="Imagen 26" descr="Resultado de imagen de letra 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55" y="1690720"/>
            <a:ext cx="449580" cy="47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5" descr="Letter B Clip Art at Clker.com - vector clip art online, royalty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09" y="1328254"/>
            <a:ext cx="304800" cy="4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" descr="Your First Letter Of Your Name Tells A Lot About Your Personality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710" y="3422920"/>
            <a:ext cx="398765" cy="3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5" descr="Alphabet, blue, d, letter, letters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53" y="4200905"/>
            <a:ext cx="460436" cy="46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7" descr="Presentation Alphabets: Orange Varsity Letter 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8" y="3680279"/>
            <a:ext cx="349119" cy="4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3" descr="Letter A | The Alphabets Wiki | Fand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39" y="2263551"/>
            <a:ext cx="315429" cy="39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477124" y="870751"/>
            <a:ext cx="2428875" cy="24265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27075" y="1654068"/>
            <a:ext cx="2651625" cy="196823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441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490" y="13648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  <a:endParaRPr lang="en-GB" dirty="0">
              <a:solidFill>
                <a:schemeClr val="accent1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9182855" y="45045"/>
            <a:ext cx="634315" cy="67587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98459" y="336486"/>
            <a:ext cx="7459681" cy="3844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 smtClean="0">
                <a:solidFill>
                  <a:srgbClr val="002060"/>
                </a:solidFill>
              </a:rPr>
              <a:t>  Near </a:t>
            </a:r>
            <a:r>
              <a:rPr lang="en-GB" sz="2600" dirty="0">
                <a:solidFill>
                  <a:srgbClr val="002060"/>
                </a:solidFill>
              </a:rPr>
              <a:t>future tense: 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5xv2vj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536" y="74584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Year 7 Homework</a:t>
            </a:r>
          </a:p>
          <a:p>
            <a:pPr algn="ctr"/>
            <a:r>
              <a:rPr lang="en-GB" sz="1200" dirty="0" smtClean="0"/>
              <a:t>Knowledge Organiser</a:t>
            </a:r>
          </a:p>
          <a:p>
            <a:pPr algn="ctr"/>
            <a:r>
              <a:rPr lang="en-GB" sz="1200" dirty="0" smtClean="0"/>
              <a:t>Spring Term 2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004" t="30382" r="50196" b="31250"/>
          <a:stretch/>
        </p:blipFill>
        <p:spPr>
          <a:xfrm>
            <a:off x="95536" y="781851"/>
            <a:ext cx="5162264" cy="2729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4490" t="43229" r="8419" b="26563"/>
          <a:stretch/>
        </p:blipFill>
        <p:spPr>
          <a:xfrm>
            <a:off x="5346630" y="781851"/>
            <a:ext cx="4559370" cy="2087712"/>
          </a:xfrm>
          <a:prstGeom prst="rect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588" t="33160" r="5783" b="10764"/>
          <a:stretch/>
        </p:blipFill>
        <p:spPr>
          <a:xfrm>
            <a:off x="203200" y="3492033"/>
            <a:ext cx="9613970" cy="32980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83037" y="3377832"/>
            <a:ext cx="42164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agen 26" descr="Resultado de imagen de letra 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25" y="1590122"/>
            <a:ext cx="358175" cy="34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3" descr="Pair of Maracas | Club Penguin Rewritten Wiki | Fando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50138">
            <a:off x="8830768" y="2907297"/>
            <a:ext cx="793115" cy="9410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redondeado 14"/>
          <p:cNvSpPr/>
          <p:nvPr/>
        </p:nvSpPr>
        <p:spPr>
          <a:xfrm>
            <a:off x="7195092" y="2988262"/>
            <a:ext cx="1391920" cy="5454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Maracas (Mexican musical instrument)</a:t>
            </a:r>
            <a:endParaRPr lang="en-GB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7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490" y="13648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  <a:endParaRPr lang="en-GB" dirty="0">
              <a:solidFill>
                <a:schemeClr val="accent1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9182855" y="45045"/>
            <a:ext cx="634315" cy="67587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98459" y="336486"/>
            <a:ext cx="7459681" cy="3844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 smtClean="0">
                <a:solidFill>
                  <a:srgbClr val="002060"/>
                </a:solidFill>
              </a:rPr>
              <a:t>  </a:t>
            </a:r>
            <a:r>
              <a:rPr lang="en-GB" sz="2600" dirty="0">
                <a:solidFill>
                  <a:srgbClr val="002060"/>
                </a:solidFill>
              </a:rPr>
              <a:t>Past tense: 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68efo0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536" y="74584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Year 7 Homework</a:t>
            </a:r>
          </a:p>
          <a:p>
            <a:pPr algn="ctr"/>
            <a:r>
              <a:rPr lang="en-GB" sz="1200" dirty="0" smtClean="0"/>
              <a:t>Knowledge Organiser</a:t>
            </a:r>
          </a:p>
          <a:p>
            <a:pPr algn="ctr"/>
            <a:r>
              <a:rPr lang="en-GB" sz="1200" dirty="0" smtClean="0"/>
              <a:t>Summer Term 1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03" t="22917" r="51464" b="11285"/>
          <a:stretch/>
        </p:blipFill>
        <p:spPr>
          <a:xfrm>
            <a:off x="95536" y="781851"/>
            <a:ext cx="5387501" cy="4578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2104" t="46354" r="5685" b="10764"/>
          <a:stretch/>
        </p:blipFill>
        <p:spPr>
          <a:xfrm>
            <a:off x="5627993" y="781851"/>
            <a:ext cx="3986319" cy="298369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6618" t="58483" r="46143" b="24306"/>
          <a:stretch/>
        </p:blipFill>
        <p:spPr>
          <a:xfrm>
            <a:off x="95536" y="5420954"/>
            <a:ext cx="4992707" cy="1297346"/>
          </a:xfrm>
          <a:prstGeom prst="rect">
            <a:avLst/>
          </a:prstGeom>
          <a:ln>
            <a:solidFill>
              <a:srgbClr val="F127C6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64056" t="35591" r="5588" b="55902"/>
          <a:stretch/>
        </p:blipFill>
        <p:spPr>
          <a:xfrm>
            <a:off x="5576123" y="3826486"/>
            <a:ext cx="4248095" cy="66931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6849031" y="4480141"/>
            <a:ext cx="2968139" cy="10312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err="1" smtClean="0">
                <a:solidFill>
                  <a:srgbClr val="002060"/>
                </a:solidFill>
              </a:rPr>
              <a:t>Es</a:t>
            </a:r>
            <a:r>
              <a:rPr lang="en-GB" sz="1200" dirty="0" smtClean="0">
                <a:solidFill>
                  <a:srgbClr val="002060"/>
                </a:solidFill>
              </a:rPr>
              <a:t> tan </a:t>
            </a:r>
            <a:r>
              <a:rPr lang="en-GB" sz="1200" dirty="0" err="1" smtClean="0">
                <a:solidFill>
                  <a:srgbClr val="002060"/>
                </a:solidFill>
              </a:rPr>
              <a:t>fácil</a:t>
            </a:r>
            <a:r>
              <a:rPr lang="en-GB" sz="1200" dirty="0" smtClean="0">
                <a:solidFill>
                  <a:srgbClr val="002060"/>
                </a:solidFill>
              </a:rPr>
              <a:t> </a:t>
            </a:r>
            <a:r>
              <a:rPr lang="en-GB" sz="1200" dirty="0" err="1" smtClean="0">
                <a:solidFill>
                  <a:srgbClr val="002060"/>
                </a:solidFill>
              </a:rPr>
              <a:t>como</a:t>
            </a:r>
            <a:r>
              <a:rPr lang="en-GB" sz="1200" dirty="0" smtClean="0">
                <a:solidFill>
                  <a:srgbClr val="002060"/>
                </a:solidFill>
              </a:rPr>
              <a:t>… = it is as easy as</a:t>
            </a:r>
          </a:p>
          <a:p>
            <a:r>
              <a:rPr lang="en-GB" sz="1200" dirty="0" err="1" smtClean="0">
                <a:solidFill>
                  <a:srgbClr val="002060"/>
                </a:solidFill>
              </a:rPr>
              <a:t>Es</a:t>
            </a:r>
            <a:r>
              <a:rPr lang="en-GB" sz="1200" dirty="0" smtClean="0">
                <a:solidFill>
                  <a:srgbClr val="002060"/>
                </a:solidFill>
              </a:rPr>
              <a:t> </a:t>
            </a:r>
            <a:r>
              <a:rPr lang="en-GB" sz="1200" dirty="0" err="1" smtClean="0">
                <a:solidFill>
                  <a:srgbClr val="002060"/>
                </a:solidFill>
              </a:rPr>
              <a:t>mejor</a:t>
            </a:r>
            <a:r>
              <a:rPr lang="en-GB" sz="1200" dirty="0" smtClean="0">
                <a:solidFill>
                  <a:srgbClr val="002060"/>
                </a:solidFill>
              </a:rPr>
              <a:t> que = it is better than</a:t>
            </a:r>
          </a:p>
          <a:p>
            <a:r>
              <a:rPr lang="en-GB" sz="1200" dirty="0" err="1" smtClean="0">
                <a:solidFill>
                  <a:srgbClr val="002060"/>
                </a:solidFill>
              </a:rPr>
              <a:t>Es</a:t>
            </a:r>
            <a:r>
              <a:rPr lang="en-GB" sz="1200" dirty="0" smtClean="0">
                <a:solidFill>
                  <a:srgbClr val="002060"/>
                </a:solidFill>
              </a:rPr>
              <a:t> </a:t>
            </a:r>
            <a:r>
              <a:rPr lang="en-GB" sz="1200" dirty="0" err="1" smtClean="0">
                <a:solidFill>
                  <a:srgbClr val="002060"/>
                </a:solidFill>
              </a:rPr>
              <a:t>peor</a:t>
            </a:r>
            <a:r>
              <a:rPr lang="en-GB" sz="1200" dirty="0" smtClean="0">
                <a:solidFill>
                  <a:srgbClr val="002060"/>
                </a:solidFill>
              </a:rPr>
              <a:t> que = it is worse than</a:t>
            </a:r>
          </a:p>
          <a:p>
            <a:r>
              <a:rPr lang="en-GB" sz="1200" dirty="0" err="1" smtClean="0">
                <a:solidFill>
                  <a:srgbClr val="002060"/>
                </a:solidFill>
              </a:rPr>
              <a:t>Es</a:t>
            </a:r>
            <a:r>
              <a:rPr lang="en-GB" sz="1200" dirty="0" smtClean="0">
                <a:solidFill>
                  <a:srgbClr val="002060"/>
                </a:solidFill>
              </a:rPr>
              <a:t> lo / la </a:t>
            </a:r>
            <a:r>
              <a:rPr lang="en-GB" sz="1200" dirty="0" err="1" smtClean="0">
                <a:solidFill>
                  <a:srgbClr val="002060"/>
                </a:solidFill>
              </a:rPr>
              <a:t>mejor</a:t>
            </a:r>
            <a:r>
              <a:rPr lang="en-GB" sz="1200" dirty="0" smtClean="0">
                <a:solidFill>
                  <a:srgbClr val="002060"/>
                </a:solidFill>
              </a:rPr>
              <a:t> = it is the best (</a:t>
            </a:r>
            <a:r>
              <a:rPr lang="en-GB" sz="1200" dirty="0" err="1" smtClean="0">
                <a:solidFill>
                  <a:srgbClr val="002060"/>
                </a:solidFill>
              </a:rPr>
              <a:t>masc</a:t>
            </a:r>
            <a:r>
              <a:rPr lang="en-GB" sz="1200" dirty="0" smtClean="0">
                <a:solidFill>
                  <a:srgbClr val="002060"/>
                </a:solidFill>
              </a:rPr>
              <a:t> / fem)</a:t>
            </a:r>
          </a:p>
          <a:p>
            <a:r>
              <a:rPr lang="en-GB" sz="1200" dirty="0" err="1" smtClean="0">
                <a:solidFill>
                  <a:srgbClr val="002060"/>
                </a:solidFill>
              </a:rPr>
              <a:t>Es</a:t>
            </a:r>
            <a:r>
              <a:rPr lang="en-GB" sz="1200" dirty="0" smtClean="0">
                <a:solidFill>
                  <a:srgbClr val="002060"/>
                </a:solidFill>
              </a:rPr>
              <a:t> lo / la </a:t>
            </a:r>
            <a:r>
              <a:rPr lang="en-GB" sz="1200" dirty="0" err="1" smtClean="0">
                <a:solidFill>
                  <a:srgbClr val="002060"/>
                </a:solidFill>
              </a:rPr>
              <a:t>peor</a:t>
            </a:r>
            <a:r>
              <a:rPr lang="en-GB" sz="1200" dirty="0" smtClean="0">
                <a:solidFill>
                  <a:srgbClr val="002060"/>
                </a:solidFill>
              </a:rPr>
              <a:t> = it is the worst (</a:t>
            </a:r>
            <a:r>
              <a:rPr lang="en-GB" sz="1200" dirty="0" err="1" smtClean="0">
                <a:solidFill>
                  <a:srgbClr val="002060"/>
                </a:solidFill>
              </a:rPr>
              <a:t>masc</a:t>
            </a:r>
            <a:r>
              <a:rPr lang="en-GB" sz="1200" dirty="0" smtClean="0">
                <a:solidFill>
                  <a:srgbClr val="002060"/>
                </a:solidFill>
              </a:rPr>
              <a:t> / fem)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4" t="22736" r="18542" b="59522"/>
          <a:stretch/>
        </p:blipFill>
        <p:spPr bwMode="auto">
          <a:xfrm>
            <a:off x="6626107" y="5618408"/>
            <a:ext cx="3191063" cy="1069364"/>
          </a:xfrm>
          <a:prstGeom prst="rect">
            <a:avLst/>
          </a:prstGeom>
          <a:ln w="28575">
            <a:solidFill>
              <a:srgbClr val="F45B0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redondeado 19"/>
          <p:cNvSpPr/>
          <p:nvPr/>
        </p:nvSpPr>
        <p:spPr>
          <a:xfrm>
            <a:off x="5206462" y="5370711"/>
            <a:ext cx="1352550" cy="4857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Día de los muertos (Mexican tradition)</a:t>
            </a:r>
            <a:endParaRPr lang="en-GB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7" descr="Dia De Los Muertos Day Of The Dead - Lessons - Tes Teach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256" y="4455754"/>
            <a:ext cx="1247775" cy="9753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redondeado 13"/>
          <p:cNvSpPr/>
          <p:nvPr/>
        </p:nvSpPr>
        <p:spPr>
          <a:xfrm>
            <a:off x="5792514" y="6048850"/>
            <a:ext cx="800045" cy="51435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Flamenco (Spanish dance)</a:t>
            </a:r>
            <a:endParaRPr lang="en-GB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2" descr="Flamenco Dancing Clipart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62" y="5886169"/>
            <a:ext cx="661100" cy="87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26" descr="Resultado de imagen de letra e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22" y="2480405"/>
            <a:ext cx="449580" cy="47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5" descr="Letter B Clip Art at Clker.com - vector clip art online, royalty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86" y="5431114"/>
            <a:ext cx="304800" cy="4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5" descr="Alphabet, blue, d, letter, letters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383" y="3995318"/>
            <a:ext cx="460436" cy="46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7" descr="Presentation Alphabets: Orange Varsity Letter 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60" y="6039294"/>
            <a:ext cx="349119" cy="4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8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490" y="13648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  <a:endParaRPr lang="en-GB" dirty="0">
              <a:solidFill>
                <a:schemeClr val="accent1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9182855" y="45045"/>
            <a:ext cx="634315" cy="67587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98459" y="336486"/>
            <a:ext cx="7459681" cy="3844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>
                <a:solidFill>
                  <a:srgbClr val="002060"/>
                </a:solidFill>
              </a:rPr>
              <a:t>  Opinions: 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6rvitz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536" y="74584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Year 7 Homework</a:t>
            </a:r>
          </a:p>
          <a:p>
            <a:pPr algn="ctr"/>
            <a:r>
              <a:rPr lang="en-GB" sz="1200" dirty="0" smtClean="0"/>
              <a:t>Knowledge Organiser</a:t>
            </a:r>
          </a:p>
          <a:p>
            <a:pPr algn="ctr"/>
            <a:r>
              <a:rPr lang="en-GB" sz="1200" dirty="0" smtClean="0"/>
              <a:t>Summer Term 2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6" t="42988" r="19616" b="20329"/>
          <a:stretch/>
        </p:blipFill>
        <p:spPr bwMode="auto">
          <a:xfrm>
            <a:off x="4030123" y="810202"/>
            <a:ext cx="3716877" cy="2672549"/>
          </a:xfrm>
          <a:prstGeom prst="rect">
            <a:avLst/>
          </a:prstGeom>
          <a:ln w="28575">
            <a:solidFill>
              <a:srgbClr val="F127C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>
            <a:duotone>
              <a:prstClr val="black"/>
              <a:srgbClr val="FFE7F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3" t="53114" r="40034" b="25105"/>
          <a:stretch/>
        </p:blipFill>
        <p:spPr bwMode="auto">
          <a:xfrm>
            <a:off x="95536" y="3159473"/>
            <a:ext cx="3803364" cy="1371600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9" t="42033" r="18864" b="28927"/>
          <a:stretch/>
        </p:blipFill>
        <p:spPr bwMode="auto">
          <a:xfrm>
            <a:off x="137859" y="807005"/>
            <a:ext cx="3761041" cy="2252380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>
            <a:duotone>
              <a:prstClr val="black"/>
              <a:srgbClr val="FFE7F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t="36683" r="44333" b="41345"/>
          <a:stretch/>
        </p:blipFill>
        <p:spPr bwMode="auto">
          <a:xfrm>
            <a:off x="95536" y="4583989"/>
            <a:ext cx="4641564" cy="1456546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77996" t="40104" r="7133" b="14584"/>
          <a:stretch/>
        </p:blipFill>
        <p:spPr>
          <a:xfrm>
            <a:off x="7794624" y="807005"/>
            <a:ext cx="2022545" cy="3534064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2" name="Rectángulo redondeado 25"/>
          <p:cNvSpPr/>
          <p:nvPr/>
        </p:nvSpPr>
        <p:spPr>
          <a:xfrm>
            <a:off x="6381172" y="3631411"/>
            <a:ext cx="1209675" cy="533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Corridas de toro (</a:t>
            </a:r>
            <a:r>
              <a: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Bullfighting</a:t>
            </a: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redondeado 23"/>
          <p:cNvSpPr/>
          <p:nvPr/>
        </p:nvSpPr>
        <p:spPr>
          <a:xfrm>
            <a:off x="4101036" y="4074323"/>
            <a:ext cx="1114425" cy="6953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Churros con chocolate (Spanish food)</a:t>
            </a:r>
          </a:p>
        </p:txBody>
      </p:sp>
      <p:pic>
        <p:nvPicPr>
          <p:cNvPr id="14" name="Imagen 20" descr="Home - Churros.co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11" y="3512348"/>
            <a:ext cx="1543050" cy="6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24" descr="TRAJE DE TORERO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79" y="3285336"/>
            <a:ext cx="975995" cy="12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ángulo redondeado 27"/>
          <p:cNvSpPr/>
          <p:nvPr/>
        </p:nvSpPr>
        <p:spPr>
          <a:xfrm>
            <a:off x="5710995" y="4710027"/>
            <a:ext cx="1083310" cy="4667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Tapas (Spanish food)</a:t>
            </a:r>
            <a:endParaRPr lang="en-GB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26" descr="Inicio - Montanditos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640" y="4148617"/>
            <a:ext cx="1219200" cy="12420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7794624" y="4426756"/>
            <a:ext cx="1950367" cy="13584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F45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dirty="0" err="1" smtClean="0">
                <a:solidFill>
                  <a:srgbClr val="002060"/>
                </a:solidFill>
              </a:rPr>
              <a:t>Mi</a:t>
            </a:r>
            <a:r>
              <a:rPr lang="en-GB" sz="1300" dirty="0" smtClean="0">
                <a:solidFill>
                  <a:srgbClr val="002060"/>
                </a:solidFill>
              </a:rPr>
              <a:t>(s) = my</a:t>
            </a:r>
          </a:p>
          <a:p>
            <a:r>
              <a:rPr lang="en-GB" sz="1300" dirty="0" err="1" smtClean="0">
                <a:solidFill>
                  <a:srgbClr val="002060"/>
                </a:solidFill>
              </a:rPr>
              <a:t>Tu</a:t>
            </a:r>
            <a:r>
              <a:rPr lang="en-GB" sz="1300" dirty="0" smtClean="0">
                <a:solidFill>
                  <a:srgbClr val="002060"/>
                </a:solidFill>
              </a:rPr>
              <a:t>(s) = your</a:t>
            </a:r>
          </a:p>
          <a:p>
            <a:r>
              <a:rPr lang="en-GB" sz="1300" dirty="0" smtClean="0">
                <a:solidFill>
                  <a:srgbClr val="002060"/>
                </a:solidFill>
              </a:rPr>
              <a:t>Su(s) his / her / their</a:t>
            </a:r>
          </a:p>
          <a:p>
            <a:endParaRPr lang="en-GB" sz="1300" dirty="0">
              <a:solidFill>
                <a:srgbClr val="002060"/>
              </a:solidFill>
            </a:endParaRPr>
          </a:p>
          <a:p>
            <a:r>
              <a:rPr lang="en-GB" sz="1300" dirty="0" err="1" smtClean="0">
                <a:solidFill>
                  <a:srgbClr val="002060"/>
                </a:solidFill>
              </a:rPr>
              <a:t>Nuestro</a:t>
            </a:r>
            <a:r>
              <a:rPr lang="en-GB" sz="1300" dirty="0" smtClean="0">
                <a:solidFill>
                  <a:srgbClr val="002060"/>
                </a:solidFill>
              </a:rPr>
              <a:t>/a(s) = our</a:t>
            </a:r>
          </a:p>
          <a:p>
            <a:r>
              <a:rPr lang="en-GB" sz="1300" dirty="0" err="1" smtClean="0">
                <a:solidFill>
                  <a:srgbClr val="002060"/>
                </a:solidFill>
              </a:rPr>
              <a:t>Vuestro</a:t>
            </a:r>
            <a:r>
              <a:rPr lang="en-GB" sz="1300" dirty="0" smtClean="0">
                <a:solidFill>
                  <a:srgbClr val="002060"/>
                </a:solidFill>
              </a:rPr>
              <a:t>/a(s) = your</a:t>
            </a:r>
            <a:endParaRPr lang="en-GB" sz="1300" dirty="0">
              <a:solidFill>
                <a:srgbClr val="002060"/>
              </a:solidFill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8" t="42797" r="19939" b="41154"/>
          <a:stretch/>
        </p:blipFill>
        <p:spPr bwMode="auto">
          <a:xfrm>
            <a:off x="5102120" y="5437858"/>
            <a:ext cx="2685284" cy="1237369"/>
          </a:xfrm>
          <a:prstGeom prst="rect">
            <a:avLst/>
          </a:prstGeom>
          <a:ln w="28575"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n 26" descr="Resultado de imagen de letra e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22" y="4383616"/>
            <a:ext cx="343296" cy="40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3" descr="Letter A | The Alphabets Wiki | Fand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734" y="1184258"/>
            <a:ext cx="403166" cy="5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5" descr="Letter B Clip Art at Clker.com - vector clip art online, royalty 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36" y="881760"/>
            <a:ext cx="304800" cy="4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5" descr="Alphabet, blue, d, letter, letters ic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848" y="1100324"/>
            <a:ext cx="398276" cy="39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7" descr="Presentation Alphabets: Orange Varsity Letter 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305" y="5724444"/>
            <a:ext cx="349119" cy="4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052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1CFA12834524FAFF6FDC2DFD6007F" ma:contentTypeVersion="12" ma:contentTypeDescription="Create a new document." ma:contentTypeScope="" ma:versionID="2fc6951d673b6d117cc4e64562e6c5c9">
  <xsd:schema xmlns:xsd="http://www.w3.org/2001/XMLSchema" xmlns:xs="http://www.w3.org/2001/XMLSchema" xmlns:p="http://schemas.microsoft.com/office/2006/metadata/properties" xmlns:ns2="8beff84b-12ef-40c5-b413-6f23a5196ebd" xmlns:ns3="2c5be579-4f96-4d49-84cc-d2412a1854a6" targetNamespace="http://schemas.microsoft.com/office/2006/metadata/properties" ma:root="true" ma:fieldsID="a589f7d113ef075179f23ce30b83cd61" ns2:_="" ns3:_="">
    <xsd:import namespace="8beff84b-12ef-40c5-b413-6f23a5196ebd"/>
    <xsd:import namespace="2c5be579-4f96-4d49-84cc-d2412a185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ff84b-12ef-40c5-b413-6f23a5196e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be579-4f96-4d49-84cc-d2412a185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686906-DDCC-430B-A474-9B1CCB859C44}">
  <ds:schemaRefs>
    <ds:schemaRef ds:uri="http://purl.org/dc/elements/1.1/"/>
    <ds:schemaRef ds:uri="2c5be579-4f96-4d49-84cc-d2412a1854a6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8beff84b-12ef-40c5-b413-6f23a5196ebd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10FE946-9ACC-4687-80AD-171FB3DC12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0FDE68-CD3C-4581-B48D-F3EF1FA113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eff84b-12ef-40c5-b413-6f23a5196ebd"/>
    <ds:schemaRef ds:uri="2c5be579-4f96-4d49-84cc-d2412a185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438</Words>
  <Application>Microsoft Office PowerPoint</Application>
  <PresentationFormat>A4 Paper (210x297 mm)</PresentationFormat>
  <Paragraphs>88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Torch Academy Gateway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Farnie</dc:creator>
  <cp:lastModifiedBy>L Tervit Staff 8924020</cp:lastModifiedBy>
  <cp:revision>20</cp:revision>
  <dcterms:created xsi:type="dcterms:W3CDTF">2018-06-22T11:28:57Z</dcterms:created>
  <dcterms:modified xsi:type="dcterms:W3CDTF">2020-06-16T13:09:15Z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0x0101006991CFA12834524FAFF6FDC2DFD6007F</vt:lpwstr>
  </property>
</Properties>
</file>