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8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9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4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1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8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4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6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4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8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7727" y="-12357"/>
            <a:ext cx="38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Music</a:t>
            </a:r>
            <a:endParaRPr lang="en-GB" b="1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7" r="7628" b="23139"/>
          <a:stretch/>
        </p:blipFill>
        <p:spPr>
          <a:xfrm>
            <a:off x="9251092" y="19040"/>
            <a:ext cx="634315" cy="675870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766696" y="310481"/>
            <a:ext cx="7459681" cy="384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latin typeface="Tw Cen MT" panose="020B0602020104020603" pitchFamily="34" charset="0"/>
              </a:rPr>
              <a:t>GCSE Music </a:t>
            </a:r>
            <a:r>
              <a:rPr lang="en-GB" sz="2800" dirty="0" smtClean="0">
                <a:latin typeface="Tw Cen MT" panose="020B0602020104020603" pitchFamily="34" charset="0"/>
              </a:rPr>
              <a:t>– Melody, Instrumentation and Tempo</a:t>
            </a:r>
            <a:endParaRPr lang="en-GB" sz="2800" dirty="0"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73" y="722429"/>
            <a:ext cx="4865666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Tw Cen MT" panose="020B0602020104020603" pitchFamily="34" charset="0"/>
              </a:rPr>
              <a:t>A:</a:t>
            </a:r>
            <a:r>
              <a:rPr lang="en-GB" sz="1600" b="1" dirty="0">
                <a:latin typeface="Tw Cen MT" panose="020B0602020104020603" pitchFamily="34" charset="0"/>
                <a:cs typeface="Levenim MT" panose="02010502060101010101" pitchFamily="2" charset="-79"/>
              </a:rPr>
              <a:t> </a:t>
            </a:r>
            <a:r>
              <a:rPr lang="en-GB" sz="1600" b="1" u="sng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Melody</a:t>
            </a:r>
            <a:endParaRPr lang="en-GB" sz="1600" b="1" u="sng" dirty="0" smtClean="0">
              <a:latin typeface="Tw Cen MT" panose="020B0602020104020603" pitchFamily="34" charset="0"/>
              <a:cs typeface="Levenim MT" panose="02010502060101010101" pitchFamily="2" charset="-79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Conjunct melodies – </a:t>
            </a:r>
            <a:r>
              <a:rPr lang="en-GB" sz="1400" dirty="0">
                <a:latin typeface="Tw Cen MT" panose="020B0602020104020603" pitchFamily="34" charset="0"/>
              </a:rPr>
              <a:t>Move mainly by step (semitone or </a:t>
            </a:r>
            <a:r>
              <a:rPr lang="en-GB" sz="1400" dirty="0" smtClean="0">
                <a:latin typeface="Tw Cen MT" panose="020B0602020104020603" pitchFamily="34" charset="0"/>
              </a:rPr>
              <a:t>tone)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Disjunct</a:t>
            </a:r>
            <a:r>
              <a:rPr lang="en-GB" sz="1400" b="1" dirty="0">
                <a:latin typeface="Tw Cen MT" panose="020B0602020104020603" pitchFamily="34" charset="0"/>
              </a:rPr>
              <a:t> melodies – </a:t>
            </a:r>
            <a:r>
              <a:rPr lang="en-GB" sz="1400" dirty="0">
                <a:latin typeface="Tw Cen MT" panose="020B0602020104020603" pitchFamily="34" charset="0"/>
              </a:rPr>
              <a:t>Move mainly by leaps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Scalic</a:t>
            </a:r>
            <a:r>
              <a:rPr lang="en-GB" sz="1400" b="1" dirty="0">
                <a:latin typeface="Tw Cen MT" panose="020B0602020104020603" pitchFamily="34" charset="0"/>
              </a:rPr>
              <a:t> melodies – </a:t>
            </a:r>
            <a:r>
              <a:rPr lang="en-GB" sz="1400" dirty="0">
                <a:latin typeface="Tw Cen MT" panose="020B0602020104020603" pitchFamily="34" charset="0"/>
              </a:rPr>
              <a:t>Melodies that follow the order of a scale. </a:t>
            </a:r>
            <a:endParaRPr lang="en-GB" sz="1400" dirty="0" smtClean="0">
              <a:latin typeface="Tw Cen MT" panose="020B06020201040206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Scale – </a:t>
            </a:r>
            <a:r>
              <a:rPr lang="en-GB" sz="1400" dirty="0">
                <a:latin typeface="Tw Cen MT" panose="020B0602020104020603" pitchFamily="34" charset="0"/>
              </a:rPr>
              <a:t>a group of notes played in ascending or descending order.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</a:rPr>
              <a:t>Chromatic </a:t>
            </a:r>
            <a:r>
              <a:rPr lang="en-GB" sz="1400" b="1" dirty="0">
                <a:latin typeface="Tw Cen MT" panose="020B0602020104020603" pitchFamily="34" charset="0"/>
              </a:rPr>
              <a:t>scale – </a:t>
            </a:r>
            <a:r>
              <a:rPr lang="en-GB" sz="1400" dirty="0">
                <a:latin typeface="Tw Cen MT" panose="020B0602020104020603" pitchFamily="34" charset="0"/>
              </a:rPr>
              <a:t>a scale made up of semitones.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Whole tone scale – </a:t>
            </a:r>
            <a:r>
              <a:rPr lang="en-GB" sz="1400" dirty="0">
                <a:latin typeface="Tw Cen MT" panose="020B0602020104020603" pitchFamily="34" charset="0"/>
              </a:rPr>
              <a:t>a scale made up of only whole tones.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Pentatonic scale – </a:t>
            </a:r>
            <a:r>
              <a:rPr lang="en-GB" sz="1400" dirty="0">
                <a:latin typeface="Tw Cen MT" panose="020B0602020104020603" pitchFamily="34" charset="0"/>
              </a:rPr>
              <a:t>a five note scale.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Arpeggio – </a:t>
            </a:r>
            <a:r>
              <a:rPr lang="en-GB" sz="1400" dirty="0">
                <a:latin typeface="Tw Cen MT" panose="020B0602020104020603" pitchFamily="34" charset="0"/>
              </a:rPr>
              <a:t>Playing the notes of the chord one by one.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Interval – </a:t>
            </a:r>
            <a:r>
              <a:rPr lang="en-GB" sz="1400" dirty="0">
                <a:latin typeface="Tw Cen MT" panose="020B0602020104020603" pitchFamily="34" charset="0"/>
              </a:rPr>
              <a:t>the gap in pitch between two notes.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</a:rPr>
              <a:t>Ornamentation – </a:t>
            </a:r>
            <a:r>
              <a:rPr lang="en-GB" sz="1400" dirty="0" smtClean="0">
                <a:latin typeface="Tw Cen MT" panose="020B0602020104020603" pitchFamily="34" charset="0"/>
              </a:rPr>
              <a:t>the decoration of notes.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Appoggiatura – </a:t>
            </a:r>
            <a:r>
              <a:rPr lang="en-GB" sz="1400" dirty="0">
                <a:latin typeface="Tw Cen MT" panose="020B0602020104020603" pitchFamily="34" charset="0"/>
              </a:rPr>
              <a:t>An ornament that clashed with the accompanying chord then resolves</a:t>
            </a:r>
            <a:endParaRPr lang="en-GB" sz="1400" b="1" dirty="0">
              <a:latin typeface="Tw Cen MT" panose="020B06020201040206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Acciaccatura - </a:t>
            </a:r>
            <a:r>
              <a:rPr lang="en-GB" sz="1400" dirty="0">
                <a:latin typeface="Tw Cen MT" panose="020B0602020104020603" pitchFamily="34" charset="0"/>
              </a:rPr>
              <a:t> An ornament that’s played as quickly as possible before the note.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</a:rPr>
              <a:t>Trill – </a:t>
            </a:r>
            <a:r>
              <a:rPr lang="en-GB" sz="1400" dirty="0" smtClean="0">
                <a:latin typeface="Tw Cen MT" panose="020B0602020104020603" pitchFamily="34" charset="0"/>
              </a:rPr>
              <a:t>An ornament that’s played going quickly between two notes.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73" y="4751042"/>
            <a:ext cx="9731331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r>
              <a:rPr lang="en-GB" sz="1600" b="1" u="sng" dirty="0" smtClean="0">
                <a:latin typeface="Tw Cen MT" panose="020B0602020104020603" pitchFamily="34" charset="0"/>
              </a:rPr>
              <a:t>C: </a:t>
            </a:r>
            <a:r>
              <a:rPr lang="en-GB" sz="1600" b="1" u="sng" dirty="0" smtClean="0">
                <a:latin typeface="Tw Cen MT" panose="020B0602020104020603" pitchFamily="34" charset="0"/>
              </a:rPr>
              <a:t>Tempo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Tw Cen MT" panose="020B0602020104020603" pitchFamily="34" charset="0"/>
              </a:rPr>
              <a:t>Grave – </a:t>
            </a:r>
            <a:r>
              <a:rPr lang="en-GB" sz="1600" dirty="0" smtClean="0">
                <a:latin typeface="Tw Cen MT" panose="020B0602020104020603" pitchFamily="34" charset="0"/>
              </a:rPr>
              <a:t>Very, very slow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Tw Cen MT" panose="020B0602020104020603" pitchFamily="34" charset="0"/>
              </a:rPr>
              <a:t>Largo – </a:t>
            </a:r>
            <a:r>
              <a:rPr lang="en-GB" sz="1600" dirty="0" smtClean="0">
                <a:latin typeface="Tw Cen MT" panose="020B0602020104020603" pitchFamily="34" charset="0"/>
              </a:rPr>
              <a:t>Very Slow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Adagio </a:t>
            </a:r>
            <a:r>
              <a:rPr lang="en-GB" sz="1600" b="1" dirty="0" smtClean="0">
                <a:latin typeface="Tw Cen MT" panose="020B0602020104020603" pitchFamily="34" charset="0"/>
              </a:rPr>
              <a:t>– </a:t>
            </a:r>
            <a:r>
              <a:rPr lang="en-GB" sz="1600" dirty="0" smtClean="0">
                <a:latin typeface="Tw Cen MT" panose="020B0602020104020603" pitchFamily="34" charset="0"/>
              </a:rPr>
              <a:t>Slow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Allargando – </a:t>
            </a:r>
            <a:r>
              <a:rPr lang="en-GB" sz="1600" dirty="0">
                <a:latin typeface="Tw Cen MT" panose="020B0602020104020603" pitchFamily="34" charset="0"/>
              </a:rPr>
              <a:t>Much </a:t>
            </a:r>
            <a:r>
              <a:rPr lang="en-GB" sz="1600" dirty="0" smtClean="0">
                <a:latin typeface="Tw Cen MT" panose="020B0602020104020603" pitchFamily="34" charset="0"/>
              </a:rPr>
              <a:t>Slower</a:t>
            </a:r>
            <a:endParaRPr lang="en-GB" sz="1600" dirty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Andante – </a:t>
            </a:r>
            <a:r>
              <a:rPr lang="en-GB" sz="1600" dirty="0">
                <a:latin typeface="Tw Cen MT" panose="020B0602020104020603" pitchFamily="34" charset="0"/>
              </a:rPr>
              <a:t>Walking 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Tw Cen MT" panose="020B0602020104020603" pitchFamily="34" charset="0"/>
              </a:rPr>
              <a:t>Moderato – </a:t>
            </a:r>
            <a:r>
              <a:rPr lang="en-GB" sz="1600" dirty="0" smtClean="0">
                <a:latin typeface="Tw Cen MT" panose="020B0602020104020603" pitchFamily="34" charset="0"/>
              </a:rPr>
              <a:t>at a moderate 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Allegro – </a:t>
            </a:r>
            <a:r>
              <a:rPr lang="en-GB" sz="1600" dirty="0">
                <a:latin typeface="Tw Cen MT" panose="020B0602020104020603" pitchFamily="34" charset="0"/>
              </a:rPr>
              <a:t>Moderately </a:t>
            </a:r>
            <a:r>
              <a:rPr lang="en-GB" sz="1600" dirty="0" smtClean="0">
                <a:latin typeface="Tw Cen MT" panose="020B0602020104020603" pitchFamily="34" charset="0"/>
              </a:rPr>
              <a:t>fast</a:t>
            </a:r>
            <a:endParaRPr lang="en-GB" sz="1600" b="1" dirty="0" smtClean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 smtClean="0">
                <a:latin typeface="Tw Cen MT" panose="020B0602020104020603" pitchFamily="34" charset="0"/>
              </a:rPr>
              <a:t>Vivace</a:t>
            </a:r>
            <a:r>
              <a:rPr lang="en-GB" sz="1600" b="1" dirty="0" smtClean="0">
                <a:latin typeface="Tw Cen MT" panose="020B0602020104020603" pitchFamily="34" charset="0"/>
              </a:rPr>
              <a:t> – </a:t>
            </a:r>
            <a:r>
              <a:rPr lang="en-GB" sz="1600" dirty="0" smtClean="0">
                <a:latin typeface="Tw Cen MT" panose="020B0602020104020603" pitchFamily="34" charset="0"/>
              </a:rPr>
              <a:t>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Presto – </a:t>
            </a:r>
            <a:r>
              <a:rPr lang="en-GB" sz="1600" dirty="0">
                <a:latin typeface="Tw Cen MT" panose="020B0602020104020603" pitchFamily="34" charset="0"/>
              </a:rPr>
              <a:t>Very 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Accelerando – </a:t>
            </a:r>
            <a:r>
              <a:rPr lang="en-GB" sz="1600" dirty="0">
                <a:latin typeface="Tw Cen MT" panose="020B0602020104020603" pitchFamily="34" charset="0"/>
              </a:rPr>
              <a:t>Getting faster</a:t>
            </a:r>
            <a:r>
              <a:rPr lang="en-GB" sz="1600" dirty="0" smtClean="0">
                <a:latin typeface="Tw Cen MT" panose="020B06020201040206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>
                <a:latin typeface="Tw Cen MT" panose="020B0602020104020603" pitchFamily="34" charset="0"/>
              </a:rPr>
              <a:t>Ritardando</a:t>
            </a:r>
            <a:r>
              <a:rPr lang="en-GB" sz="1600" b="1" dirty="0">
                <a:latin typeface="Tw Cen MT" panose="020B0602020104020603" pitchFamily="34" charset="0"/>
              </a:rPr>
              <a:t>/</a:t>
            </a:r>
            <a:r>
              <a:rPr lang="en-GB" sz="1600" b="1" dirty="0" err="1">
                <a:latin typeface="Tw Cen MT" panose="020B0602020104020603" pitchFamily="34" charset="0"/>
              </a:rPr>
              <a:t>Rallentando</a:t>
            </a:r>
            <a:r>
              <a:rPr lang="en-GB" sz="1600" b="1" dirty="0">
                <a:latin typeface="Tw Cen MT" panose="020B0602020104020603" pitchFamily="34" charset="0"/>
              </a:rPr>
              <a:t> – </a:t>
            </a:r>
            <a:r>
              <a:rPr lang="en-GB" sz="1600" dirty="0">
                <a:latin typeface="Tw Cen MT" panose="020B0602020104020603" pitchFamily="34" charset="0"/>
              </a:rPr>
              <a:t>Getting </a:t>
            </a:r>
            <a:r>
              <a:rPr lang="en-GB" sz="1600" dirty="0" smtClean="0">
                <a:latin typeface="Tw Cen MT" panose="020B0602020104020603" pitchFamily="34" charset="0"/>
              </a:rPr>
              <a:t>slower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Rubato – </a:t>
            </a:r>
            <a:r>
              <a:rPr lang="en-GB" sz="1600" dirty="0">
                <a:latin typeface="Tw Cen MT" panose="020B0602020104020603" pitchFamily="34" charset="0"/>
              </a:rPr>
              <a:t>With a flexible </a:t>
            </a:r>
            <a:r>
              <a:rPr lang="en-GB" sz="1600" dirty="0" smtClean="0">
                <a:latin typeface="Tw Cen MT" panose="020B0602020104020603" pitchFamily="34" charset="0"/>
              </a:rPr>
              <a:t>tempo</a:t>
            </a:r>
            <a:endParaRPr lang="en-GB" sz="1600" dirty="0">
              <a:latin typeface="Tw Cen MT" panose="020B0602020104020603" pitchFamily="34" charset="0"/>
            </a:endParaRPr>
          </a:p>
          <a:p>
            <a:endParaRPr lang="en-GB" sz="1600" dirty="0"/>
          </a:p>
          <a:p>
            <a:endParaRPr lang="en-GB" sz="1600" dirty="0" smtClean="0"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4439" y="718367"/>
            <a:ext cx="4865666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Tw Cen MT" panose="020B0602020104020603" pitchFamily="34" charset="0"/>
              </a:rPr>
              <a:t>B: Instrumentation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Percussion – </a:t>
            </a:r>
            <a:r>
              <a:rPr lang="en-GB" sz="1600" dirty="0">
                <a:latin typeface="Tw Cen MT" panose="020B0602020104020603" pitchFamily="34" charset="0"/>
              </a:rPr>
              <a:t>Family made up of instruments that you hit to make a sound.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Strings – </a:t>
            </a:r>
            <a:r>
              <a:rPr lang="en-GB" sz="1600" dirty="0">
                <a:latin typeface="Tw Cen MT" panose="020B0602020104020603" pitchFamily="34" charset="0"/>
              </a:rPr>
              <a:t>Family made up of instruments that are played with </a:t>
            </a:r>
            <a:r>
              <a:rPr lang="en-GB" sz="1600" dirty="0" smtClean="0">
                <a:latin typeface="Tw Cen MT" panose="020B0602020104020603" pitchFamily="34" charset="0"/>
              </a:rPr>
              <a:t>strings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Brass – </a:t>
            </a:r>
            <a:r>
              <a:rPr lang="en-GB" sz="1600" dirty="0">
                <a:latin typeface="Tw Cen MT" panose="020B0602020104020603" pitchFamily="34" charset="0"/>
              </a:rPr>
              <a:t>Family made up of instruments that are made out of brass and use a mouthpiece.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Woodwind – </a:t>
            </a:r>
            <a:r>
              <a:rPr lang="en-GB" sz="1600" dirty="0">
                <a:latin typeface="Tw Cen MT" panose="020B0602020104020603" pitchFamily="34" charset="0"/>
              </a:rPr>
              <a:t>Family made up of instruments that use reeds or were originally made out of wood.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Tw Cen MT" panose="020B0602020104020603" pitchFamily="34" charset="0"/>
              </a:rPr>
              <a:t>Articulation</a:t>
            </a:r>
            <a:r>
              <a:rPr lang="en-GB" sz="1600" dirty="0" smtClean="0">
                <a:latin typeface="Tw Cen MT" panose="020B0602020104020603" pitchFamily="34" charset="0"/>
              </a:rPr>
              <a:t> - The effect on how the note is played </a:t>
            </a:r>
            <a:r>
              <a:rPr lang="en-GB" sz="1600" dirty="0" err="1" smtClean="0">
                <a:latin typeface="Tw Cen MT" panose="020B0602020104020603" pitchFamily="34" charset="0"/>
              </a:rPr>
              <a:t>eg</a:t>
            </a:r>
            <a:r>
              <a:rPr lang="en-GB" sz="1600" dirty="0" smtClean="0">
                <a:latin typeface="Tw Cen MT" panose="020B0602020104020603" pitchFamily="34" charset="0"/>
              </a:rPr>
              <a:t> phrase mark, staccato, accent and legato.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Guitar Effects – </a:t>
            </a:r>
            <a:r>
              <a:rPr lang="en-GB" sz="1600" dirty="0">
                <a:latin typeface="Tw Cen MT" panose="020B0602020104020603" pitchFamily="34" charset="0"/>
              </a:rPr>
              <a:t>Effects used on the guitar such as distortion, reverb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Glissando – </a:t>
            </a:r>
            <a:r>
              <a:rPr lang="en-GB" sz="1600" dirty="0">
                <a:latin typeface="Tw Cen MT" panose="020B0602020104020603" pitchFamily="34" charset="0"/>
              </a:rPr>
              <a:t>Gliding over strings or notes.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Pizzicato – </a:t>
            </a:r>
            <a:r>
              <a:rPr lang="en-GB" sz="1600" dirty="0">
                <a:latin typeface="Tw Cen MT" panose="020B0602020104020603" pitchFamily="34" charset="0"/>
              </a:rPr>
              <a:t>Plucking of strings</a:t>
            </a:r>
            <a:r>
              <a:rPr lang="en-GB" sz="1600" dirty="0" smtClean="0">
                <a:latin typeface="Tw Cen MT" panose="020B0602020104020603" pitchFamily="34" charset="0"/>
              </a:rPr>
              <a:t>.</a:t>
            </a:r>
            <a:endParaRPr lang="en-GB" sz="1400" b="1" u="sng" dirty="0">
              <a:latin typeface="Tw Cen MT" panose="020B0602020104020603" pitchFamily="34" charset="0"/>
            </a:endParaRPr>
          </a:p>
          <a:p>
            <a:endParaRPr lang="en-GB" sz="1400" b="1" u="sng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1CFA12834524FAFF6FDC2DFD6007F" ma:contentTypeVersion="12" ma:contentTypeDescription="Create a new document." ma:contentTypeScope="" ma:versionID="2fc6951d673b6d117cc4e64562e6c5c9">
  <xsd:schema xmlns:xsd="http://www.w3.org/2001/XMLSchema" xmlns:xs="http://www.w3.org/2001/XMLSchema" xmlns:p="http://schemas.microsoft.com/office/2006/metadata/properties" xmlns:ns2="8beff84b-12ef-40c5-b413-6f23a5196ebd" xmlns:ns3="2c5be579-4f96-4d49-84cc-d2412a1854a6" targetNamespace="http://schemas.microsoft.com/office/2006/metadata/properties" ma:root="true" ma:fieldsID="a589f7d113ef075179f23ce30b83cd61" ns2:_="" ns3:_="">
    <xsd:import namespace="8beff84b-12ef-40c5-b413-6f23a5196ebd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f84b-12ef-40c5-b413-6f23a5196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07C01-84AF-40F1-8D3C-88B6FF0C27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920D-EE60-4D4C-9756-86338056D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f84b-12ef-40c5-b413-6f23a5196ebd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710B5D-90EB-455C-BF43-D47FBD79638B}">
  <ds:schemaRefs>
    <ds:schemaRef ds:uri="http://purl.org/dc/elements/1.1/"/>
    <ds:schemaRef ds:uri="http://schemas.microsoft.com/office/2006/metadata/properties"/>
    <ds:schemaRef ds:uri="8beff84b-12ef-40c5-b413-6f23a5196ebd"/>
    <ds:schemaRef ds:uri="http://purl.org/dc/terms/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326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Tw Cen MT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Farnie</dc:creator>
  <cp:lastModifiedBy>L Wilson Staff 8924020</cp:lastModifiedBy>
  <cp:revision>27</cp:revision>
  <dcterms:created xsi:type="dcterms:W3CDTF">2018-06-22T11:28:57Z</dcterms:created>
  <dcterms:modified xsi:type="dcterms:W3CDTF">2020-01-24T10:48:30Z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0x0101006991CFA12834524FAFF6FDC2DFD6007F</vt:lpwstr>
  </property>
  <property fmtid="{D5CDD505-2E9C-101B-9397-08002B2CF9AE}" pid="3" name="Order">
    <vt:r8>8181600</vt:r8>
  </property>
</Properties>
</file>