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7B39-BCF9-493E-B3F7-164FBD646066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E85-240B-4594-B61B-B16E3FD23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37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7B39-BCF9-493E-B3F7-164FBD646066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E85-240B-4594-B61B-B16E3FD23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10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7B39-BCF9-493E-B3F7-164FBD646066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E85-240B-4594-B61B-B16E3FD23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5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7B39-BCF9-493E-B3F7-164FBD646066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E85-240B-4594-B61B-B16E3FD23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77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7B39-BCF9-493E-B3F7-164FBD646066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E85-240B-4594-B61B-B16E3FD23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28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7B39-BCF9-493E-B3F7-164FBD646066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E85-240B-4594-B61B-B16E3FD23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25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7B39-BCF9-493E-B3F7-164FBD646066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E85-240B-4594-B61B-B16E3FD23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48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7B39-BCF9-493E-B3F7-164FBD646066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E85-240B-4594-B61B-B16E3FD23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1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7B39-BCF9-493E-B3F7-164FBD646066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E85-240B-4594-B61B-B16E3FD23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1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7B39-BCF9-493E-B3F7-164FBD646066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E85-240B-4594-B61B-B16E3FD23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71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7B39-BCF9-493E-B3F7-164FBD646066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E85-240B-4594-B61B-B16E3FD23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28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77B39-BCF9-493E-B3F7-164FBD646066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CE85-240B-4594-B61B-B16E3FD23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76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84183" y="146863"/>
            <a:ext cx="3186545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Food and Nutrition</a:t>
            </a:r>
          </a:p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Preparation Skills 1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7839" y="146863"/>
            <a:ext cx="3029528" cy="4679026"/>
          </a:xfrm>
          <a:prstGeom prst="rect">
            <a:avLst/>
          </a:prstGeom>
          <a:solidFill>
            <a:schemeClr val="bg2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Claw Grip 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90000"/>
              </a:lnSpc>
              <a:spcAft>
                <a:spcPts val="8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use the claw grip, shape your hands into a claw shape tucking the thumb inside the fingers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90000"/>
              </a:lnSpc>
              <a:spcAft>
                <a:spcPts val="8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knuckle to fingertips part of the hand acts as a barrier against the knife blade when being held in the claw grip shape.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90000"/>
              </a:lnSpc>
              <a:spcAft>
                <a:spcPts val="8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safer to use a large knife with a flat-sided blade than a smaller one for this reason.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90000"/>
              </a:lnSpc>
              <a:spcAft>
                <a:spcPts val="8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Place the item you want to cut flat side down on a chopping board and the rest the claw on the item to be sliced.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90000"/>
              </a:lnSpc>
              <a:spcAft>
                <a:spcPts val="8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 the knife in the other hand. Use the knife point as a pivot (it should not leave the board). As you slice, the food moves towards the knife; this reduces the health and safety risk</a:t>
            </a:r>
            <a:r>
              <a:rPr lang="en-GB" sz="1200" kern="1200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7839" y="4985597"/>
            <a:ext cx="4569216" cy="1715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Bridge Hold 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90000"/>
              </a:lnSpc>
              <a:spcAft>
                <a:spcPts val="80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use the bridge hold, first place the flat surface of the item on a chopping board  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90000"/>
              </a:lnSpc>
              <a:spcAft>
                <a:spcPts val="80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from a bridge with the thumb and index finger of one hand and hold the item on the chopping board.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90000"/>
              </a:lnSpc>
              <a:spcAft>
                <a:spcPts val="80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 a knife in the other hand and position the blade under the bridge formed with your hand. Firmly cut downwards.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04508" y="4904155"/>
            <a:ext cx="7181850" cy="187806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16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Knife Safety Rules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correct knife should be used for the appropriate job.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Knives must be kept sharp and clean; a blunt knife is more likely to cause a cut because more pressure needs to be 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 to use it to cut.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Knife handles must be grease- free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point must always be downwards when carrying a knife.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Knives should not be put in the washing up bowl.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Knife must not be left on the edge of the table or chopping board 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821996"/>
              </p:ext>
            </p:extLst>
          </p:nvPr>
        </p:nvGraphicFramePr>
        <p:xfrm>
          <a:off x="6627090" y="35919"/>
          <a:ext cx="3061856" cy="445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1116">
                  <a:extLst>
                    <a:ext uri="{9D8B030D-6E8A-4147-A177-3AD203B41FA5}">
                      <a16:colId xmlns:a16="http://schemas.microsoft.com/office/drawing/2014/main" val="2262669173"/>
                    </a:ext>
                  </a:extLst>
                </a:gridCol>
                <a:gridCol w="1430740">
                  <a:extLst>
                    <a:ext uri="{9D8B030D-6E8A-4147-A177-3AD203B41FA5}">
                      <a16:colId xmlns:a16="http://schemas.microsoft.com/office/drawing/2014/main" val="24456874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Cooks Knife 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Dicing, chopping, trimming vegetables, meat, poultry, fresh herbs.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20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Paring Knife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Fruits, vegetables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624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Boning Knife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Removing bones from meat and poultry.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1586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Filleting Knife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Filleting fish 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4529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Carving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Knife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Carving meat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699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Bread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Knife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Slicing bread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151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Palette Knife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Icing cakes, turning food during cooking, moulding, smoothing food.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851237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9942945" y="752365"/>
            <a:ext cx="1967345" cy="2040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Classification of Meat</a:t>
            </a:r>
            <a:endParaRPr lang="en-GB" sz="14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main meat sources – </a:t>
            </a:r>
            <a:endParaRPr lang="en-GB" sz="14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Animals – pork, beef, lamb.</a:t>
            </a:r>
            <a:endParaRPr lang="en-GB" sz="14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Poultry – chicken, turkey, duck, goose.</a:t>
            </a:r>
            <a:endParaRPr lang="en-GB" sz="14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Game – feathered or furred.</a:t>
            </a:r>
            <a:endParaRPr lang="en-GB" sz="14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Offal – tongue, tripe, kidney, heart, brain, trotters.</a:t>
            </a:r>
            <a:endParaRPr lang="en-GB" sz="14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1822" y="1075963"/>
            <a:ext cx="2791269" cy="34714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Boning A Chicken </a:t>
            </a:r>
            <a:endParaRPr lang="en-GB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Remove the legs by cutting down through the skin, in-between the joint. Turn the chicken over and break the leg- pop it out of the joint.</a:t>
            </a:r>
            <a:endParaRPr lang="en-GB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the knuckle an cut through the leg, this separates the thigh and drumstick.</a:t>
            </a:r>
            <a:endParaRPr lang="en-GB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 through the joint to remove the wing.</a:t>
            </a:r>
            <a:endParaRPr lang="en-GB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Cut a V shape on either side of the wish bone to release it, cut through the knuckle at the base. </a:t>
            </a:r>
            <a:endParaRPr lang="en-GB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Remove the breast from the carcass</a:t>
            </a:r>
            <a:r>
              <a:rPr lang="en-GB" sz="16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29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26" y="146862"/>
            <a:ext cx="3528291" cy="2254699"/>
          </a:xfrm>
          <a:prstGeom prst="rect">
            <a:avLst/>
          </a:prstGeom>
          <a:solidFill>
            <a:schemeClr val="bg2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Structure of Meat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Meat is a muscle, which consists of fibres held together by connective tissue. Tough meat is associated with longer fibres and the older the animal the tougher the meat.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Muscles that do a lot of work will also give tough eat – thighs and shoulders.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</p:txBody>
      </p:sp>
      <p:sp>
        <p:nvSpPr>
          <p:cNvPr id="3" name="Rectangle 2"/>
          <p:cNvSpPr/>
          <p:nvPr/>
        </p:nvSpPr>
        <p:spPr>
          <a:xfrm>
            <a:off x="3763890" y="859496"/>
            <a:ext cx="3878062" cy="3003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Cooking of Meat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Cuts of meat from muscles that do a lot of work will need, long slow cooking methods in wet heat – braising, stewing, casseroling.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Tougher meats can also be minced to break up the connective tissue so that it cooks quickly – minced beef.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Cuts of meat that are not used so much by the animal are tenderer and can be cooked much more quickly in dry heat – grilling, frying.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126" y="2484582"/>
            <a:ext cx="3528291" cy="1828800"/>
          </a:xfrm>
          <a:prstGeom prst="rect">
            <a:avLst/>
          </a:prstGeom>
          <a:solidFill>
            <a:schemeClr val="bg2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Marinating &amp; Tenderising 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Marinades are added to meat before cooking to add flavour, the acid content breaks down the protein (lemon, yoghurt, wine)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Tenderising can be done by – 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marinating, </a:t>
            </a:r>
            <a:r>
              <a:rPr lang="en-GB" sz="1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mincing, steak hammer.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0047" y="4488873"/>
            <a:ext cx="3461370" cy="199453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Effects of Cooking Meat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browning of meat is called </a:t>
            </a:r>
            <a:r>
              <a:rPr lang="en-GB" sz="1200" b="1" dirty="0" err="1">
                <a:solidFill>
                  <a:srgbClr val="FF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enzymic</a:t>
            </a:r>
            <a:r>
              <a:rPr lang="en-GB" sz="1200" b="1" dirty="0">
                <a:solidFill>
                  <a:srgbClr val="FF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browning / </a:t>
            </a:r>
            <a:r>
              <a:rPr lang="en-GB" sz="1200" b="1" dirty="0" err="1">
                <a:solidFill>
                  <a:srgbClr val="FF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Maillard</a:t>
            </a:r>
            <a:r>
              <a:rPr lang="en-GB" sz="1200" b="1" dirty="0">
                <a:solidFill>
                  <a:srgbClr val="FF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Reaction</a:t>
            </a:r>
            <a:r>
              <a:rPr lang="en-GB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It is caused by the natural sugars and proteins producing a dark colour.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meat cooks it</a:t>
            </a:r>
            <a:r>
              <a:rPr lang="en-GB" sz="1200" b="1" dirty="0">
                <a:solidFill>
                  <a:srgbClr val="FF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coagulates</a:t>
            </a:r>
            <a:r>
              <a:rPr lang="en-GB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Collagen breaks down into gelatine, making the meat tender.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09137" y="5144395"/>
            <a:ext cx="3878062" cy="16341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Checking for Readiness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Meat joints can be tested using a temperature probe. 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must not be eaten undercooked – chicken – 80c, pork – 75c, offal, game, burgers, sausages, kebabs.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9649" y="127469"/>
            <a:ext cx="3186545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Food and Nutrition</a:t>
            </a:r>
          </a:p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Preparation Skills 2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43273" y="78896"/>
            <a:ext cx="3943927" cy="171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50" b="1" dirty="0">
                <a:solidFill>
                  <a:srgbClr val="38562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Binding 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50" b="1" dirty="0">
                <a:solidFill>
                  <a:srgbClr val="38562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Binding means holding ingredients together.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50" b="1" dirty="0">
                <a:solidFill>
                  <a:srgbClr val="38562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Eggs act as a binding agent and holds together burgers / fishcakes. Eggs can also enrich pastry / roux as well as to bind.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50" b="1" dirty="0">
                <a:solidFill>
                  <a:srgbClr val="38562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binds dry ingredients like flour and fat for pastry.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50" b="1" dirty="0">
                <a:solidFill>
                  <a:srgbClr val="38562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Breadcrumbs are a binder in sausages.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50" b="1" dirty="0">
                <a:solidFill>
                  <a:srgbClr val="38562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Potato and flour bind fishcakes 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solidFill>
                  <a:srgbClr val="38562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43273" y="3592686"/>
            <a:ext cx="3943926" cy="15334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dirty="0">
                <a:solidFill>
                  <a:srgbClr val="ED7D3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Coating 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solidFill>
                  <a:srgbClr val="ED7D3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Coating means adding an outer layer.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solidFill>
                  <a:srgbClr val="ED7D3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Breadcrumbs on fish cakes and </a:t>
            </a:r>
            <a:r>
              <a:rPr lang="en-GB" sz="1100" dirty="0" err="1">
                <a:solidFill>
                  <a:srgbClr val="ED7D3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goujons</a:t>
            </a:r>
            <a:r>
              <a:rPr lang="en-GB" sz="1100" dirty="0">
                <a:solidFill>
                  <a:srgbClr val="ED7D3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solidFill>
                  <a:srgbClr val="ED7D3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Batters are used to protect fish.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solidFill>
                  <a:srgbClr val="ED7D3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Chocolate is used as a coating (enrobe) – KitKat.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43273" y="1791856"/>
            <a:ext cx="3943926" cy="17826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Glazing 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Egg wash gives a golden shiny finish.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Egg white gives a crisp, golden texture – sweet foods.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Egg yolk gives a golden brown colour – potato dishes.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Milk gives a matt golden brown colour – scones.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Sugar and water for sweet coverings.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 gives a shiny </a:t>
            </a:r>
            <a:r>
              <a:rPr lang="en-GB" sz="1100" dirty="0" smtClean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</a:t>
            </a:r>
            <a:r>
              <a:rPr lang="en-GB" sz="11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fruit flans.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Arrowroot is a clear shiny gel – fruit flans.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08189" y="3869593"/>
            <a:ext cx="1672448" cy="2908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words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Combined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Rubbing – in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Binding 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Coating 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Goujons</a:t>
            </a:r>
            <a:r>
              <a:rPr lang="en-GB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Enriched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Collagen 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Elastin 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Maillard</a:t>
            </a:r>
            <a:r>
              <a:rPr lang="en-GB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Gelatine 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 contamination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Coagulate 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Enrobe 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Connective 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Smoking </a:t>
            </a:r>
            <a:endParaRPr lang="en-GB" sz="1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677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91CFA12834524FAFF6FDC2DFD6007F" ma:contentTypeVersion="12" ma:contentTypeDescription="Create a new document." ma:contentTypeScope="" ma:versionID="2fc6951d673b6d117cc4e64562e6c5c9">
  <xsd:schema xmlns:xsd="http://www.w3.org/2001/XMLSchema" xmlns:xs="http://www.w3.org/2001/XMLSchema" xmlns:p="http://schemas.microsoft.com/office/2006/metadata/properties" xmlns:ns2="8beff84b-12ef-40c5-b413-6f23a5196ebd" xmlns:ns3="2c5be579-4f96-4d49-84cc-d2412a1854a6" targetNamespace="http://schemas.microsoft.com/office/2006/metadata/properties" ma:root="true" ma:fieldsID="a589f7d113ef075179f23ce30b83cd61" ns2:_="" ns3:_="">
    <xsd:import namespace="8beff84b-12ef-40c5-b413-6f23a5196ebd"/>
    <xsd:import namespace="2c5be579-4f96-4d49-84cc-d2412a185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eff84b-12ef-40c5-b413-6f23a5196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be579-4f96-4d49-84cc-d2412a185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0C49A2-E1AB-4464-896E-1E8094ADED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eff84b-12ef-40c5-b413-6f23a5196ebd"/>
    <ds:schemaRef ds:uri="2c5be579-4f96-4d49-84cc-d2412a1854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54585D-5B70-4A40-B7F5-51326B95E3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F51D0-8708-446A-A497-B1492F33F940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8beff84b-12ef-40c5-b413-6f23a5196ebd"/>
    <ds:schemaRef ds:uri="http://purl.org/dc/terms/"/>
    <ds:schemaRef ds:uri="2c5be579-4f96-4d49-84cc-d2412a1854a6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943</Words>
  <Application>Microsoft Office PowerPoint</Application>
  <PresentationFormat>Widescreen</PresentationFormat>
  <Paragraphs>114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Radford Staff 8924020</dc:creator>
  <cp:lastModifiedBy>C Radford Staff 8924020</cp:lastModifiedBy>
  <cp:revision>4</cp:revision>
  <dcterms:created xsi:type="dcterms:W3CDTF">2020-07-06T09:29:51Z</dcterms:created>
  <dcterms:modified xsi:type="dcterms:W3CDTF">2020-07-06T09:55:40Z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0x0101006991CFA12834524FAFF6FDC2DFD6007F</vt:lpwstr>
  </property>
</Properties>
</file>