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14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35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9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1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2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9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7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8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7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1FDF-394D-4D3B-817F-CF5997685212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3CB0-98A4-4DA7-92C9-489A40D7CA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0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594" y="63454"/>
            <a:ext cx="3150743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Preparation and Nutrition</a:t>
            </a:r>
          </a:p>
          <a:p>
            <a:pPr algn="ctr"/>
            <a:r>
              <a:rPr lang="en-US" sz="1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GCSE AQA </a:t>
            </a:r>
          </a:p>
          <a:p>
            <a:pPr algn="ctr"/>
            <a:r>
              <a:rPr lang="en-US" sz="1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 Choices</a:t>
            </a:r>
            <a:endParaRPr lang="en-US" sz="1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594" y="844358"/>
            <a:ext cx="4037076" cy="178510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Footprint</a:t>
            </a:r>
          </a:p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amount of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greenhouse gases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produced to directly and indirectly support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human activities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usually expressed in equivalent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tons of carbon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dioxide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</a:t>
            </a:r>
            <a:r>
              <a:rPr lang="en-US" sz="10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words: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drive a car, the engine burns fuel which creates a certain amount of CO</a:t>
            </a:r>
            <a:r>
              <a:rPr lang="en-US" sz="1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buy food and goods, the production of the food and goods also emit some quantities of CO</a:t>
            </a:r>
            <a:r>
              <a:rPr lang="en-US" sz="1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en-GB" sz="1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waste</a:t>
            </a:r>
          </a:p>
          <a:p>
            <a:pPr fontAlgn="base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simple and cost-effective way to reduce your food carbon footprint is to minimise the amount of food we waste</a:t>
            </a: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715308" y="2104352"/>
            <a:ext cx="3412368" cy="12183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crops grown in the UK are: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wheat, (the most widely grown arable crop in the UK)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barley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oats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potatoes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sugar beet (the UK is the fifth largest producer of sugar beet)</a:t>
            </a:r>
          </a:p>
          <a:p>
            <a:pPr algn="l">
              <a:spcBef>
                <a:spcPts val="0"/>
              </a:spcBef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16589" y="1390040"/>
            <a:ext cx="3841800" cy="202286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Organic </a:t>
            </a:r>
          </a:p>
          <a:p>
            <a:pPr algn="l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Organic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and other ingredients are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grown without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use of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pesticides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synthetic fertilizers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sewage sludge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genetically modified organisms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or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ionizing radiation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Animals that produce meat, poultry, eggs, and dairy products do not take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antibiotics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or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growth hormones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/>
            <a:r>
              <a:rPr lang="en-US" sz="1000" b="1" dirty="0" smtClean="0">
                <a:solidFill>
                  <a:srgbClr val="FC1043"/>
                </a:solidFill>
              </a:rPr>
              <a:t>Why </a:t>
            </a:r>
            <a:r>
              <a:rPr lang="en-US" sz="1000" b="1" dirty="0">
                <a:solidFill>
                  <a:srgbClr val="FC1043"/>
                </a:solidFill>
              </a:rPr>
              <a:t>is organic more expensive?</a:t>
            </a:r>
          </a:p>
          <a:p>
            <a:pPr algn="l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Organic farming is more </a:t>
            </a:r>
            <a:r>
              <a:rPr lang="en-US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labour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</a:t>
            </a:r>
            <a:b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intensive.</a:t>
            </a:r>
          </a:p>
          <a:p>
            <a:pPr algn="l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Organic farms are usually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smaller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than conventional farms and so do not benefit from large scale production sales.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</a:pPr>
            <a:endParaRPr lang="en-US" altLang="en-US" sz="1000" dirty="0" smtClean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16590" y="130415"/>
            <a:ext cx="3841800" cy="11961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Genetically Modified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Genetically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modified crops (GMCs, GM crops, or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biotech crops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are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used in agriculture, the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DNA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which has been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modified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using genetic engineering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methods.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cases, the aim is to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new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trait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plant which does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occur naturally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species.</a:t>
            </a:r>
            <a:endParaRPr lang="en-GB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34697"/>
              </p:ext>
            </p:extLst>
          </p:nvPr>
        </p:nvGraphicFramePr>
        <p:xfrm>
          <a:off x="85512" y="4464300"/>
          <a:ext cx="5697101" cy="235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275">
                  <a:extLst>
                    <a:ext uri="{9D8B030D-6E8A-4147-A177-3AD203B41FA5}">
                      <a16:colId xmlns:a16="http://schemas.microsoft.com/office/drawing/2014/main" val="1505056258"/>
                    </a:ext>
                  </a:extLst>
                </a:gridCol>
                <a:gridCol w="970684">
                  <a:extLst>
                    <a:ext uri="{9D8B030D-6E8A-4147-A177-3AD203B41FA5}">
                      <a16:colId xmlns:a16="http://schemas.microsoft.com/office/drawing/2014/main" val="3098703669"/>
                    </a:ext>
                  </a:extLst>
                </a:gridCol>
                <a:gridCol w="1877867">
                  <a:extLst>
                    <a:ext uri="{9D8B030D-6E8A-4147-A177-3AD203B41FA5}">
                      <a16:colId xmlns:a16="http://schemas.microsoft.com/office/drawing/2014/main" val="2885178051"/>
                    </a:ext>
                  </a:extLst>
                </a:gridCol>
                <a:gridCol w="1424275">
                  <a:extLst>
                    <a:ext uri="{9D8B030D-6E8A-4147-A177-3AD203B41FA5}">
                      <a16:colId xmlns:a16="http://schemas.microsoft.com/office/drawing/2014/main" val="4087891489"/>
                    </a:ext>
                  </a:extLst>
                </a:gridCol>
              </a:tblGrid>
              <a:tr h="31523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Intensive Farming Methods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89002"/>
                  </a:ext>
                </a:extLst>
              </a:tr>
              <a:tr h="233566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Action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Treatment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Explanation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Side</a:t>
                      </a:r>
                      <a:r>
                        <a:rPr lang="en-GB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Effect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805688"/>
                  </a:ext>
                </a:extLst>
              </a:tr>
              <a:tr h="525523"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competing plants from the crop growing area.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Herbicide spray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Allows more energy to be transferred to the crop.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Reduces biodiversity. May have harmful effect on health.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593935"/>
                  </a:ext>
                </a:extLst>
              </a:tr>
              <a:tr h="525523"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animals that feed on the crop.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Pesticide spray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Prevents energy being transferred from the crop to consumers.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Reduces biodiversity. May poison helpful organisms.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00967"/>
                  </a:ext>
                </a:extLst>
              </a:tr>
              <a:tr h="671502"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 animals indoors.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‘Battery’ farming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Reduces energy transferred to environment so more energy available for growth.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risk of disease. Lower quality product. Ethical concerns.</a:t>
                      </a:r>
                      <a:endParaRPr lang="en-GB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44758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65416"/>
              </p:ext>
            </p:extLst>
          </p:nvPr>
        </p:nvGraphicFramePr>
        <p:xfrm>
          <a:off x="5782613" y="4464300"/>
          <a:ext cx="6065950" cy="235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42">
                  <a:extLst>
                    <a:ext uri="{9D8B030D-6E8A-4147-A177-3AD203B41FA5}">
                      <a16:colId xmlns:a16="http://schemas.microsoft.com/office/drawing/2014/main" val="1505056258"/>
                    </a:ext>
                  </a:extLst>
                </a:gridCol>
                <a:gridCol w="850006">
                  <a:extLst>
                    <a:ext uri="{9D8B030D-6E8A-4147-A177-3AD203B41FA5}">
                      <a16:colId xmlns:a16="http://schemas.microsoft.com/office/drawing/2014/main" val="3098703669"/>
                    </a:ext>
                  </a:extLst>
                </a:gridCol>
                <a:gridCol w="1661375">
                  <a:extLst>
                    <a:ext uri="{9D8B030D-6E8A-4147-A177-3AD203B41FA5}">
                      <a16:colId xmlns:a16="http://schemas.microsoft.com/office/drawing/2014/main" val="2885178051"/>
                    </a:ext>
                  </a:extLst>
                </a:gridCol>
                <a:gridCol w="2665927">
                  <a:extLst>
                    <a:ext uri="{9D8B030D-6E8A-4147-A177-3AD203B41FA5}">
                      <a16:colId xmlns:a16="http://schemas.microsoft.com/office/drawing/2014/main" val="4087891489"/>
                    </a:ext>
                  </a:extLst>
                </a:gridCol>
              </a:tblGrid>
              <a:tr h="311395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Organic Farming Methods</a:t>
                      </a:r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89002"/>
                  </a:ext>
                </a:extLst>
              </a:tr>
              <a:tr h="311395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Technique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Replaces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Advantages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Disadvantages</a:t>
                      </a:r>
                      <a:endParaRPr lang="en-GB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224484"/>
                  </a:ext>
                </a:extLst>
              </a:tr>
              <a:tr h="432611"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Manure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Fertiliser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Recycles waste, improves soil structure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 to apply and cannot control mineral content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805688"/>
                  </a:ext>
                </a:extLst>
              </a:tr>
              <a:tr h="432611"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Crop rotation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crop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Reduces disease and damage to soil composition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productivity. Less efficient to grow different crops.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593935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Weeding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Herbicides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Less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environmental damage, or health risk</a:t>
                      </a:r>
                    </a:p>
                  </a:txBody>
                  <a:tcPr marL="76200" marR="47625" marT="76200" marB="19050"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 intensive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00967"/>
                  </a:ext>
                </a:extLst>
              </a:tr>
              <a:tr h="432611"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Nitrogen-fixing plants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Nitrogen fertilisers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Cheaper, longer lasting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Reduces area available for growing crops if part of a crop rotation</a:t>
                      </a:r>
                      <a:endParaRPr lang="en-GB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44758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516589" y="3448635"/>
            <a:ext cx="7331974" cy="101566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02748"/>
                </a:solidFill>
              </a:rPr>
              <a:t>Factory Farming</a:t>
            </a:r>
            <a:r>
              <a:rPr lang="en-US" sz="1000" b="1" dirty="0">
                <a:solidFill>
                  <a:srgbClr val="F02748"/>
                </a:solidFill>
              </a:rPr>
              <a:t/>
            </a:r>
            <a:br>
              <a:rPr lang="en-US" sz="1000" b="1" dirty="0">
                <a:solidFill>
                  <a:srgbClr val="F02748"/>
                </a:solidFill>
              </a:rPr>
            </a:b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Around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two in every three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 animals are factory farmed </a:t>
            </a:r>
            <a:r>
              <a:rPr lang="en-US" sz="1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(that’s over 50 billion every year!).</a:t>
            </a:r>
          </a:p>
          <a:p>
            <a:endParaRPr lang="en-US" sz="1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intensive systems put 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above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 else, creating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vast quantities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seemingly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cheap meat, milk</a:t>
            </a:r>
            <a:b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eggs.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428" r="25277" b="13045"/>
          <a:stretch/>
        </p:blipFill>
        <p:spPr>
          <a:xfrm>
            <a:off x="8610078" y="188961"/>
            <a:ext cx="3517598" cy="1708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2" t="21605" r="67593" b="43498"/>
          <a:stretch/>
        </p:blipFill>
        <p:spPr>
          <a:xfrm>
            <a:off x="680236" y="2644822"/>
            <a:ext cx="2881111" cy="18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1CFA12834524FAFF6FDC2DFD6007F" ma:contentTypeVersion="12" ma:contentTypeDescription="Create a new document." ma:contentTypeScope="" ma:versionID="2fc6951d673b6d117cc4e64562e6c5c9">
  <xsd:schema xmlns:xsd="http://www.w3.org/2001/XMLSchema" xmlns:xs="http://www.w3.org/2001/XMLSchema" xmlns:p="http://schemas.microsoft.com/office/2006/metadata/properties" xmlns:ns2="8beff84b-12ef-40c5-b413-6f23a5196ebd" xmlns:ns3="2c5be579-4f96-4d49-84cc-d2412a1854a6" targetNamespace="http://schemas.microsoft.com/office/2006/metadata/properties" ma:root="true" ma:fieldsID="a589f7d113ef075179f23ce30b83cd61" ns2:_="" ns3:_="">
    <xsd:import namespace="8beff84b-12ef-40c5-b413-6f23a5196ebd"/>
    <xsd:import namespace="2c5be579-4f96-4d49-84cc-d2412a185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ff84b-12ef-40c5-b413-6f23a5196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be579-4f96-4d49-84cc-d2412a185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DD6EC-75C0-4BCB-96F4-3B6E1BBEC492}">
  <ds:schemaRefs>
    <ds:schemaRef ds:uri="8beff84b-12ef-40c5-b413-6f23a5196ebd"/>
    <ds:schemaRef ds:uri="http://purl.org/dc/terms/"/>
    <ds:schemaRef ds:uri="2c5be579-4f96-4d49-84cc-d2412a1854a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8FF8386-2490-429F-8173-5DBE34011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C525F-570A-4188-9084-3BA8F77D1C99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501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Radford</dc:creator>
  <cp:lastModifiedBy>C Radford Staff 8924020</cp:lastModifiedBy>
  <cp:revision>6</cp:revision>
  <dcterms:created xsi:type="dcterms:W3CDTF">2018-11-20T09:51:11Z</dcterms:created>
  <dcterms:modified xsi:type="dcterms:W3CDTF">2020-07-01T09:46:13Z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0x0101006991CFA12834524FAFF6FDC2DFD6007F</vt:lpwstr>
  </property>
  <property fmtid="{D5CDD505-2E9C-101B-9397-08002B2CF9AE}" pid="3" name="Order">
    <vt:r8>19702200</vt:r8>
  </property>
</Properties>
</file>