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1" r:id="rId5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5609-A9F8-49BB-86BE-958ED08712A7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453D3-A602-4B60-BAE9-9DDC632FB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880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5609-A9F8-49BB-86BE-958ED08712A7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453D3-A602-4B60-BAE9-9DDC632FB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306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5609-A9F8-49BB-86BE-958ED08712A7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453D3-A602-4B60-BAE9-9DDC632FB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398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5609-A9F8-49BB-86BE-958ED08712A7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453D3-A602-4B60-BAE9-9DDC632FB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680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5609-A9F8-49BB-86BE-958ED08712A7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453D3-A602-4B60-BAE9-9DDC632FB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493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5609-A9F8-49BB-86BE-958ED08712A7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453D3-A602-4B60-BAE9-9DDC632FB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012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5609-A9F8-49BB-86BE-958ED08712A7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453D3-A602-4B60-BAE9-9DDC632FB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781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5609-A9F8-49BB-86BE-958ED08712A7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453D3-A602-4B60-BAE9-9DDC632FB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400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5609-A9F8-49BB-86BE-958ED08712A7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453D3-A602-4B60-BAE9-9DDC632FB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440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5609-A9F8-49BB-86BE-958ED08712A7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453D3-A602-4B60-BAE9-9DDC632FB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463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5609-A9F8-49BB-86BE-958ED08712A7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453D3-A602-4B60-BAE9-9DDC632FB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242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E5609-A9F8-49BB-86BE-958ED08712A7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453D3-A602-4B60-BAE9-9DDC632FB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487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87727" y="-12357"/>
            <a:ext cx="3863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1"/>
                </a:solidFill>
                <a:latin typeface="Tw Cen MT" panose="020B0602020104020603" pitchFamily="34" charset="0"/>
              </a:rPr>
              <a:t>Music</a:t>
            </a:r>
            <a:endParaRPr lang="en-GB" b="1" dirty="0">
              <a:solidFill>
                <a:schemeClr val="accent1"/>
              </a:solidFill>
              <a:latin typeface="Tw Cen MT" panose="020B0602020104020603" pitchFamily="34" charset="0"/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7" r="7628" b="23139"/>
          <a:stretch/>
        </p:blipFill>
        <p:spPr>
          <a:xfrm>
            <a:off x="9251092" y="19040"/>
            <a:ext cx="634315" cy="675870"/>
          </a:xfrm>
          <a:prstGeom prst="rect">
            <a:avLst/>
          </a:prstGeom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1766696" y="310481"/>
            <a:ext cx="7459681" cy="3844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>
                <a:latin typeface="Tw Cen MT" panose="020B0602020104020603" pitchFamily="34" charset="0"/>
              </a:rPr>
              <a:t>GCSE Music </a:t>
            </a:r>
            <a:r>
              <a:rPr lang="en-GB" sz="2800" dirty="0" smtClean="0">
                <a:latin typeface="Tw Cen MT" panose="020B0602020104020603" pitchFamily="34" charset="0"/>
              </a:rPr>
              <a:t>– Dynamics, Rhythm and Structure</a:t>
            </a:r>
            <a:endParaRPr lang="en-GB" sz="2800" dirty="0">
              <a:latin typeface="Tw Cen MT" panose="020B06020201040206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773" y="722429"/>
            <a:ext cx="4865666" cy="37856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u="sng" dirty="0" smtClean="0">
                <a:latin typeface="Tw Cen MT" panose="020B0602020104020603" pitchFamily="34" charset="0"/>
              </a:rPr>
              <a:t>A:</a:t>
            </a:r>
            <a:r>
              <a:rPr lang="en-GB" sz="1600" b="1" dirty="0">
                <a:latin typeface="Tw Cen MT" panose="020B0602020104020603" pitchFamily="34" charset="0"/>
                <a:cs typeface="Levenim MT" panose="02010502060101010101" pitchFamily="2" charset="-79"/>
              </a:rPr>
              <a:t> </a:t>
            </a:r>
            <a:r>
              <a:rPr lang="en-GB" sz="1600" b="1" u="sng" dirty="0" smtClean="0">
                <a:latin typeface="Tw Cen MT" panose="020B0602020104020603" pitchFamily="34" charset="0"/>
                <a:cs typeface="Levenim MT" panose="02010502060101010101" pitchFamily="2" charset="-79"/>
              </a:rPr>
              <a:t>Dynamics</a:t>
            </a:r>
            <a:endParaRPr lang="en-GB" sz="1600" b="1" u="sng" dirty="0" smtClean="0">
              <a:latin typeface="Tw Cen MT" panose="020B0602020104020603" pitchFamily="34" charset="0"/>
              <a:cs typeface="Levenim MT" panose="02010502060101010101" pitchFamily="2" charset="-79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 err="1">
                <a:latin typeface="Tw Cen MT" panose="020B0602020104020603" pitchFamily="34" charset="0"/>
              </a:rPr>
              <a:t>ppp</a:t>
            </a:r>
            <a:r>
              <a:rPr lang="en-GB" sz="1400" dirty="0">
                <a:latin typeface="Tw Cen MT" panose="020B0602020104020603" pitchFamily="34" charset="0"/>
              </a:rPr>
              <a:t> – extremely soft (</a:t>
            </a:r>
            <a:r>
              <a:rPr lang="en-GB" sz="1400" dirty="0" err="1">
                <a:latin typeface="Tw Cen MT" panose="020B0602020104020603" pitchFamily="34" charset="0"/>
              </a:rPr>
              <a:t>pianississimo</a:t>
            </a:r>
            <a:r>
              <a:rPr lang="en-GB" sz="1400" dirty="0" smtClean="0">
                <a:latin typeface="Tw Cen MT" panose="020B0602020104020603" pitchFamily="34" charset="0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>
                <a:latin typeface="Tw Cen MT" panose="020B0602020104020603" pitchFamily="34" charset="0"/>
              </a:rPr>
              <a:t>pp</a:t>
            </a:r>
            <a:r>
              <a:rPr lang="en-GB" sz="1400" dirty="0">
                <a:latin typeface="Tw Cen MT" panose="020B0602020104020603" pitchFamily="34" charset="0"/>
              </a:rPr>
              <a:t> – very soft (</a:t>
            </a:r>
            <a:r>
              <a:rPr lang="en-GB" sz="1400" dirty="0" smtClean="0">
                <a:latin typeface="Tw Cen MT" panose="020B0602020104020603" pitchFamily="34" charset="0"/>
              </a:rPr>
              <a:t>pianissimo)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>
                <a:latin typeface="Tw Cen MT" panose="020B0602020104020603" pitchFamily="34" charset="0"/>
              </a:rPr>
              <a:t>p</a:t>
            </a:r>
            <a:r>
              <a:rPr lang="en-GB" sz="1400" dirty="0">
                <a:latin typeface="Tw Cen MT" panose="020B0602020104020603" pitchFamily="34" charset="0"/>
              </a:rPr>
              <a:t> – ‘soft’  Italian = piano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 err="1">
                <a:latin typeface="Tw Cen MT" panose="020B0602020104020603" pitchFamily="34" charset="0"/>
              </a:rPr>
              <a:t>mp</a:t>
            </a:r>
            <a:r>
              <a:rPr lang="en-GB" sz="1400" b="1" dirty="0">
                <a:latin typeface="Tw Cen MT" panose="020B0602020104020603" pitchFamily="34" charset="0"/>
              </a:rPr>
              <a:t> </a:t>
            </a:r>
            <a:r>
              <a:rPr lang="en-GB" sz="1400" dirty="0">
                <a:latin typeface="Tw Cen MT" panose="020B0602020104020603" pitchFamily="34" charset="0"/>
              </a:rPr>
              <a:t>– moderately soft(mezzo piano)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>
                <a:latin typeface="Tw Cen MT" panose="020B0602020104020603" pitchFamily="34" charset="0"/>
              </a:rPr>
              <a:t>mf</a:t>
            </a:r>
            <a:r>
              <a:rPr lang="en-GB" sz="1400" dirty="0">
                <a:latin typeface="Tw Cen MT" panose="020B0602020104020603" pitchFamily="34" charset="0"/>
              </a:rPr>
              <a:t> – moderately loud(mezzo forte)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>
                <a:latin typeface="Tw Cen MT" panose="020B0602020104020603" pitchFamily="34" charset="0"/>
              </a:rPr>
              <a:t>f</a:t>
            </a:r>
            <a:r>
              <a:rPr lang="en-GB" sz="1400" dirty="0">
                <a:latin typeface="Tw Cen MT" panose="020B0602020104020603" pitchFamily="34" charset="0"/>
              </a:rPr>
              <a:t> – ‘loud’/ ‘strong  Italian = forte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 err="1">
                <a:latin typeface="Tw Cen MT" panose="020B0602020104020603" pitchFamily="34" charset="0"/>
              </a:rPr>
              <a:t>ff</a:t>
            </a:r>
            <a:r>
              <a:rPr lang="en-GB" sz="1400" b="1" dirty="0">
                <a:latin typeface="Tw Cen MT" panose="020B0602020104020603" pitchFamily="34" charset="0"/>
              </a:rPr>
              <a:t> </a:t>
            </a:r>
            <a:r>
              <a:rPr lang="en-GB" sz="1400" dirty="0">
                <a:latin typeface="Tw Cen MT" panose="020B0602020104020603" pitchFamily="34" charset="0"/>
              </a:rPr>
              <a:t>– very loud (fortissimo)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 err="1">
                <a:latin typeface="Tw Cen MT" panose="020B0602020104020603" pitchFamily="34" charset="0"/>
              </a:rPr>
              <a:t>fff</a:t>
            </a:r>
            <a:r>
              <a:rPr lang="en-GB" sz="1400" dirty="0">
                <a:latin typeface="Tw Cen MT" panose="020B0602020104020603" pitchFamily="34" charset="0"/>
              </a:rPr>
              <a:t> – extremely loud (</a:t>
            </a:r>
            <a:r>
              <a:rPr lang="en-GB" sz="1400" dirty="0" err="1">
                <a:latin typeface="Tw Cen MT" panose="020B0602020104020603" pitchFamily="34" charset="0"/>
              </a:rPr>
              <a:t>fortississimo</a:t>
            </a:r>
            <a:r>
              <a:rPr lang="en-GB" sz="1400" dirty="0">
                <a:latin typeface="Tw Cen MT" panose="020B0602020104020603" pitchFamily="34" charset="0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 err="1">
                <a:latin typeface="Tw Cen MT" panose="020B0602020104020603" pitchFamily="34" charset="0"/>
              </a:rPr>
              <a:t>molto</a:t>
            </a:r>
            <a:r>
              <a:rPr lang="en-GB" sz="1400" dirty="0">
                <a:latin typeface="Tw Cen MT" panose="020B0602020104020603" pitchFamily="34" charset="0"/>
              </a:rPr>
              <a:t> (‘more’)– for quicker changes e.g. </a:t>
            </a:r>
            <a:r>
              <a:rPr lang="en-GB" sz="1400" dirty="0" err="1">
                <a:latin typeface="Tw Cen MT" panose="020B0602020104020603" pitchFamily="34" charset="0"/>
              </a:rPr>
              <a:t>molto</a:t>
            </a:r>
            <a:r>
              <a:rPr lang="en-GB" sz="1400" dirty="0">
                <a:latin typeface="Tw Cen MT" panose="020B0602020104020603" pitchFamily="34" charset="0"/>
              </a:rPr>
              <a:t> </a:t>
            </a:r>
            <a:r>
              <a:rPr lang="en-GB" sz="1400" dirty="0" err="1" smtClean="0">
                <a:latin typeface="Tw Cen MT" panose="020B0602020104020603" pitchFamily="34" charset="0"/>
              </a:rPr>
              <a:t>cresc</a:t>
            </a:r>
            <a:endParaRPr lang="en-GB" sz="1400" dirty="0" smtClean="0">
              <a:latin typeface="Tw Cen MT" panose="020B0602020104020603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 err="1" smtClean="0">
                <a:latin typeface="Tw Cen MT" panose="020B0602020104020603" pitchFamily="34" charset="0"/>
              </a:rPr>
              <a:t>poco</a:t>
            </a:r>
            <a:r>
              <a:rPr lang="en-GB" sz="1400" b="1" dirty="0" smtClean="0">
                <a:latin typeface="Tw Cen MT" panose="020B0602020104020603" pitchFamily="34" charset="0"/>
              </a:rPr>
              <a:t> </a:t>
            </a:r>
            <a:r>
              <a:rPr lang="en-GB" sz="1400" b="1" dirty="0">
                <a:latin typeface="Tw Cen MT" panose="020B0602020104020603" pitchFamily="34" charset="0"/>
              </a:rPr>
              <a:t>a </a:t>
            </a:r>
            <a:r>
              <a:rPr lang="en-GB" sz="1400" b="1" dirty="0" err="1">
                <a:latin typeface="Tw Cen MT" panose="020B0602020104020603" pitchFamily="34" charset="0"/>
              </a:rPr>
              <a:t>poco</a:t>
            </a:r>
            <a:r>
              <a:rPr lang="en-GB" sz="1400" b="1" dirty="0">
                <a:latin typeface="Tw Cen MT" panose="020B0602020104020603" pitchFamily="34" charset="0"/>
              </a:rPr>
              <a:t> </a:t>
            </a:r>
            <a:r>
              <a:rPr lang="en-GB" sz="1400" dirty="0">
                <a:latin typeface="Tw Cen MT" panose="020B0602020104020603" pitchFamily="34" charset="0"/>
              </a:rPr>
              <a:t>(‘little by little’) – for slower changes e.g. </a:t>
            </a:r>
            <a:r>
              <a:rPr lang="en-GB" sz="1400" dirty="0" err="1">
                <a:latin typeface="Tw Cen MT" panose="020B0602020104020603" pitchFamily="34" charset="0"/>
              </a:rPr>
              <a:t>poco</a:t>
            </a:r>
            <a:r>
              <a:rPr lang="en-GB" sz="1400" dirty="0">
                <a:latin typeface="Tw Cen MT" panose="020B0602020104020603" pitchFamily="34" charset="0"/>
              </a:rPr>
              <a:t> a </a:t>
            </a:r>
            <a:r>
              <a:rPr lang="en-GB" sz="1400" dirty="0" err="1">
                <a:latin typeface="Tw Cen MT" panose="020B0602020104020603" pitchFamily="34" charset="0"/>
              </a:rPr>
              <a:t>poco</a:t>
            </a:r>
            <a:r>
              <a:rPr lang="en-GB" sz="1400" dirty="0">
                <a:latin typeface="Tw Cen MT" panose="020B0602020104020603" pitchFamily="34" charset="0"/>
              </a:rPr>
              <a:t> </a:t>
            </a:r>
            <a:r>
              <a:rPr lang="en-GB" sz="1400" dirty="0" err="1">
                <a:latin typeface="Tw Cen MT" panose="020B0602020104020603" pitchFamily="34" charset="0"/>
              </a:rPr>
              <a:t>cresc</a:t>
            </a:r>
            <a:endParaRPr lang="en-GB" sz="1400" dirty="0">
              <a:latin typeface="Tw Cen MT" panose="020B0602020104020603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>
                <a:latin typeface="Tw Cen MT" panose="020B0602020104020603" pitchFamily="34" charset="0"/>
              </a:rPr>
              <a:t>diminuendo</a:t>
            </a:r>
            <a:r>
              <a:rPr lang="en-GB" sz="1400" dirty="0">
                <a:latin typeface="Tw Cen MT" panose="020B0602020104020603" pitchFamily="34" charset="0"/>
              </a:rPr>
              <a:t> (dim.) – getting softer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>
                <a:latin typeface="Tw Cen MT" panose="020B0602020104020603" pitchFamily="34" charset="0"/>
              </a:rPr>
              <a:t>crescendo</a:t>
            </a:r>
            <a:r>
              <a:rPr lang="en-GB" sz="1400" dirty="0">
                <a:latin typeface="Tw Cen MT" panose="020B0602020104020603" pitchFamily="34" charset="0"/>
              </a:rPr>
              <a:t> (</a:t>
            </a:r>
            <a:r>
              <a:rPr lang="en-GB" sz="1400" dirty="0" err="1">
                <a:latin typeface="Tw Cen MT" panose="020B0602020104020603" pitchFamily="34" charset="0"/>
              </a:rPr>
              <a:t>cresc</a:t>
            </a:r>
            <a:r>
              <a:rPr lang="en-GB" sz="1400" dirty="0">
                <a:latin typeface="Tw Cen MT" panose="020B0602020104020603" pitchFamily="34" charset="0"/>
              </a:rPr>
              <a:t>.) – getting louder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 err="1">
                <a:latin typeface="Tw Cen MT" panose="020B0602020104020603" pitchFamily="34" charset="0"/>
              </a:rPr>
              <a:t>sfp</a:t>
            </a:r>
            <a:r>
              <a:rPr lang="en-GB" sz="1400" dirty="0">
                <a:latin typeface="Tw Cen MT" panose="020B0602020104020603" pitchFamily="34" charset="0"/>
              </a:rPr>
              <a:t>– suddenly forcing or accenting a note followed by piano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 err="1">
                <a:latin typeface="Tw Cen MT" panose="020B0602020104020603" pitchFamily="34" charset="0"/>
              </a:rPr>
              <a:t>fz</a:t>
            </a:r>
            <a:r>
              <a:rPr lang="en-GB" sz="1400" b="1" dirty="0">
                <a:latin typeface="Tw Cen MT" panose="020B0602020104020603" pitchFamily="34" charset="0"/>
              </a:rPr>
              <a:t>, sf or </a:t>
            </a:r>
            <a:r>
              <a:rPr lang="en-GB" sz="1400" b="1" dirty="0" err="1">
                <a:latin typeface="Tw Cen MT" panose="020B0602020104020603" pitchFamily="34" charset="0"/>
              </a:rPr>
              <a:t>sfz</a:t>
            </a:r>
            <a:r>
              <a:rPr lang="en-GB" sz="1400" b="1" dirty="0">
                <a:latin typeface="Tw Cen MT" panose="020B0602020104020603" pitchFamily="34" charset="0"/>
              </a:rPr>
              <a:t> </a:t>
            </a:r>
            <a:r>
              <a:rPr lang="en-GB" sz="1400" dirty="0">
                <a:latin typeface="Tw Cen MT" panose="020B0602020104020603" pitchFamily="34" charset="0"/>
              </a:rPr>
              <a:t>– suddenly forcing or accenting a note (</a:t>
            </a:r>
            <a:r>
              <a:rPr lang="en-GB" sz="1400" dirty="0" err="1">
                <a:latin typeface="Tw Cen MT" panose="020B0602020104020603" pitchFamily="34" charset="0"/>
              </a:rPr>
              <a:t>forzato</a:t>
            </a:r>
            <a:r>
              <a:rPr lang="en-GB" sz="1400" dirty="0">
                <a:latin typeface="Tw Cen MT" panose="020B0602020104020603" pitchFamily="34" charset="0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 err="1">
                <a:latin typeface="Tw Cen MT" panose="020B0602020104020603" pitchFamily="34" charset="0"/>
              </a:rPr>
              <a:t>fp</a:t>
            </a:r>
            <a:r>
              <a:rPr lang="en-GB" sz="1400" dirty="0">
                <a:latin typeface="Tw Cen MT" panose="020B0602020104020603" pitchFamily="34" charset="0"/>
              </a:rPr>
              <a:t> – loud, then suddenly </a:t>
            </a:r>
            <a:r>
              <a:rPr lang="en-GB" sz="1400" dirty="0" smtClean="0">
                <a:latin typeface="Tw Cen MT" panose="020B0602020104020603" pitchFamily="34" charset="0"/>
              </a:rPr>
              <a:t>soft (forte-piano)</a:t>
            </a:r>
            <a:endParaRPr lang="en-GB" sz="1400" dirty="0">
              <a:latin typeface="Tw Cen MT" panose="020B06020201040206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110" y="4512143"/>
            <a:ext cx="9731331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numCol="2" rtlCol="0">
            <a:spAutoFit/>
          </a:bodyPr>
          <a:lstStyle/>
          <a:p>
            <a:r>
              <a:rPr lang="en-GB" sz="1600" b="1" u="sng" dirty="0" smtClean="0">
                <a:latin typeface="Tw Cen MT" panose="020B0602020104020603" pitchFamily="34" charset="0"/>
              </a:rPr>
              <a:t>C: </a:t>
            </a:r>
            <a:r>
              <a:rPr lang="en-GB" sz="1600" b="1" u="sng" dirty="0" smtClean="0">
                <a:latin typeface="Tw Cen MT" panose="020B0602020104020603" pitchFamily="34" charset="0"/>
              </a:rPr>
              <a:t>Structure</a:t>
            </a:r>
            <a:endParaRPr lang="en-GB" sz="1600" b="1" u="sng" dirty="0" smtClean="0">
              <a:latin typeface="Tw Cen MT" panose="020B06020201040206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Tw Cen MT" panose="020B0602020104020603" pitchFamily="34" charset="0"/>
              </a:rPr>
              <a:t>Ternary </a:t>
            </a:r>
            <a:r>
              <a:rPr lang="en-GB" sz="1600" dirty="0">
                <a:latin typeface="Tw Cen MT" panose="020B0602020104020603" pitchFamily="34" charset="0"/>
              </a:rPr>
              <a:t>- A B 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Tw Cen MT" panose="020B0602020104020603" pitchFamily="34" charset="0"/>
              </a:rPr>
              <a:t>Binary – </a:t>
            </a:r>
            <a:r>
              <a:rPr lang="en-GB" sz="1600" dirty="0">
                <a:latin typeface="Tw Cen MT" panose="020B0602020104020603" pitchFamily="34" charset="0"/>
              </a:rPr>
              <a:t>A 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Tw Cen MT" panose="020B0602020104020603" pitchFamily="34" charset="0"/>
              </a:rPr>
              <a:t>Rondo</a:t>
            </a:r>
            <a:r>
              <a:rPr lang="en-GB" sz="1600" dirty="0">
                <a:latin typeface="Tw Cen MT" panose="020B0602020104020603" pitchFamily="34" charset="0"/>
              </a:rPr>
              <a:t> A main theme (A) keeps on returning between contrasting sections  - A B A C A D A….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prstClr val="black"/>
                </a:solidFill>
                <a:latin typeface="Tw Cen MT" panose="020B0602020104020603" pitchFamily="34" charset="0"/>
              </a:rPr>
              <a:t>Concerto – </a:t>
            </a:r>
            <a:r>
              <a:rPr lang="en-GB" sz="1600" dirty="0">
                <a:solidFill>
                  <a:prstClr val="black"/>
                </a:solidFill>
                <a:latin typeface="Tw Cen MT" panose="020B0602020104020603" pitchFamily="34" charset="0"/>
              </a:rPr>
              <a:t>A piece of classical music for a soloist accompanied by an orchestra. Usually has 3 movements (fast – slow – fast</a:t>
            </a:r>
            <a:r>
              <a:rPr lang="en-GB" sz="1600" dirty="0" smtClean="0">
                <a:solidFill>
                  <a:prstClr val="black"/>
                </a:solidFill>
                <a:latin typeface="Tw Cen MT" panose="020B0602020104020603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prstClr val="black"/>
                </a:solidFill>
                <a:latin typeface="Tw Cen MT" panose="020B0602020104020603" pitchFamily="34" charset="0"/>
              </a:rPr>
              <a:t>Popular Song – </a:t>
            </a:r>
            <a:r>
              <a:rPr lang="en-GB" sz="1600" dirty="0">
                <a:solidFill>
                  <a:prstClr val="black"/>
                </a:solidFill>
                <a:latin typeface="Tw Cen MT" panose="020B0602020104020603" pitchFamily="34" charset="0"/>
              </a:rPr>
              <a:t>Verse and </a:t>
            </a:r>
            <a:r>
              <a:rPr lang="en-GB" sz="1600" dirty="0" smtClean="0">
                <a:solidFill>
                  <a:prstClr val="black"/>
                </a:solidFill>
                <a:latin typeface="Tw Cen MT" panose="020B0602020104020603" pitchFamily="34" charset="0"/>
              </a:rPr>
              <a:t>Chorus</a:t>
            </a:r>
            <a:endParaRPr lang="en-GB" sz="1600" dirty="0" smtClean="0">
              <a:latin typeface="Tw Cen MT" panose="020B06020201040206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Tw Cen MT" panose="020B0602020104020603" pitchFamily="34" charset="0"/>
              </a:rPr>
              <a:t>Theme and Variations -</a:t>
            </a:r>
            <a:r>
              <a:rPr lang="en-GB" sz="1600" dirty="0">
                <a:latin typeface="Tw Cen MT" panose="020B0602020104020603" pitchFamily="34" charset="0"/>
              </a:rPr>
              <a:t> Main theme which is then repeated several times, but changing each time.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prstClr val="black"/>
                </a:solidFill>
                <a:latin typeface="Tw Cen MT" panose="020B0602020104020603" pitchFamily="34" charset="0"/>
              </a:rPr>
              <a:t>Cyclic Form - </a:t>
            </a:r>
            <a:r>
              <a:rPr lang="en-GB" sz="1600" dirty="0">
                <a:solidFill>
                  <a:prstClr val="black"/>
                </a:solidFill>
                <a:latin typeface="Tw Cen MT" panose="020B0602020104020603" pitchFamily="34" charset="0"/>
              </a:rPr>
              <a:t>Constant repetition of a fixed number of beats or melodic pattern.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Tw Cen MT" panose="020B0602020104020603" pitchFamily="34" charset="0"/>
              </a:rPr>
              <a:t>Ground Bass - </a:t>
            </a:r>
            <a:r>
              <a:rPr lang="en-GB" sz="1600" dirty="0">
                <a:latin typeface="Tw Cen MT" panose="020B0602020104020603" pitchFamily="34" charset="0"/>
              </a:rPr>
              <a:t>A melody in the bass (the lowest part) that is repeated through out the music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>
                <a:latin typeface="Tw Cen MT" panose="020B0602020104020603" pitchFamily="34" charset="0"/>
              </a:rPr>
              <a:t>Sonata Form – </a:t>
            </a:r>
            <a:r>
              <a:rPr lang="en-GB" sz="1600" dirty="0" smtClean="0">
                <a:latin typeface="Tw Cen MT" panose="020B0602020104020603" pitchFamily="34" charset="0"/>
              </a:rPr>
              <a:t>Exposition, Development and Recapitulation</a:t>
            </a:r>
            <a:endParaRPr lang="en-GB" sz="1600" b="1" dirty="0">
              <a:latin typeface="Tw Cen MT" panose="020B06020201040206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14439" y="718367"/>
            <a:ext cx="4865666" cy="37548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u="sng" dirty="0" smtClean="0">
                <a:latin typeface="Tw Cen MT" panose="020B0602020104020603" pitchFamily="34" charset="0"/>
              </a:rPr>
              <a:t>B: Rhythm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latin typeface="Tw Cen MT" panose="020B0602020104020603" pitchFamily="34" charset="0"/>
              </a:rPr>
              <a:t>Free metre </a:t>
            </a:r>
            <a:r>
              <a:rPr lang="en-GB" sz="1400" dirty="0">
                <a:latin typeface="Tw Cen MT" panose="020B0602020104020603" pitchFamily="34" charset="0"/>
              </a:rPr>
              <a:t>- Where the music has no definite pulse or metre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latin typeface="Tw Cen MT" panose="020B0602020104020603" pitchFamily="34" charset="0"/>
              </a:rPr>
              <a:t>Regular metre </a:t>
            </a:r>
            <a:r>
              <a:rPr lang="en-GB" sz="1400" dirty="0">
                <a:latin typeface="Tw Cen MT" panose="020B0602020104020603" pitchFamily="34" charset="0"/>
              </a:rPr>
              <a:t>– a time signature where all the beats are the same length.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latin typeface="Tw Cen MT" panose="020B0602020104020603" pitchFamily="34" charset="0"/>
              </a:rPr>
              <a:t>Irregular metre </a:t>
            </a:r>
            <a:r>
              <a:rPr lang="en-GB" sz="1400" dirty="0">
                <a:latin typeface="Tw Cen MT" panose="020B0602020104020603" pitchFamily="34" charset="0"/>
              </a:rPr>
              <a:t>– a time signature where the beats are grouped together unevenly (5 or 7 beats per bar).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latin typeface="Tw Cen MT" panose="020B0602020104020603" pitchFamily="34" charset="0"/>
              </a:rPr>
              <a:t>Simple time </a:t>
            </a:r>
            <a:r>
              <a:rPr lang="en-GB" sz="1400" dirty="0">
                <a:latin typeface="Tw Cen MT" panose="020B0602020104020603" pitchFamily="34" charset="0"/>
              </a:rPr>
              <a:t>- each beat is divided into two equal parts.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latin typeface="Tw Cen MT" panose="020B0602020104020603" pitchFamily="34" charset="0"/>
              </a:rPr>
              <a:t>Compound time </a:t>
            </a:r>
            <a:r>
              <a:rPr lang="en-GB" sz="1400" dirty="0">
                <a:latin typeface="Tw Cen MT" panose="020B0602020104020603" pitchFamily="34" charset="0"/>
              </a:rPr>
              <a:t>- each beat is divided into 3 equal parts.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latin typeface="Tw Cen MT" panose="020B0602020104020603" pitchFamily="34" charset="0"/>
              </a:rPr>
              <a:t>Syncopation</a:t>
            </a:r>
            <a:r>
              <a:rPr lang="en-GB" sz="1400" dirty="0">
                <a:latin typeface="Tw Cen MT" panose="020B0602020104020603" pitchFamily="34" charset="0"/>
              </a:rPr>
              <a:t> –when the weak (off beats) beats of the bar are accented.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latin typeface="Tw Cen MT" panose="020B0602020104020603" pitchFamily="34" charset="0"/>
              </a:rPr>
              <a:t>Triplet</a:t>
            </a:r>
            <a:r>
              <a:rPr lang="en-GB" sz="1400" dirty="0">
                <a:latin typeface="Tw Cen MT" panose="020B0602020104020603" pitchFamily="34" charset="0"/>
              </a:rPr>
              <a:t> - 3 notes (or rests), all the same length, squeezed into the time of two.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 smtClean="0">
                <a:latin typeface="Tw Cen MT" panose="020B0602020104020603" pitchFamily="34" charset="0"/>
                <a:cs typeface="Levenim MT" panose="02010502060101010101" pitchFamily="2" charset="-79"/>
              </a:rPr>
              <a:t>Semibreve – </a:t>
            </a:r>
            <a:r>
              <a:rPr lang="en-GB" sz="1400" dirty="0" smtClean="0">
                <a:latin typeface="Tw Cen MT" panose="020B0602020104020603" pitchFamily="34" charset="0"/>
                <a:cs typeface="Levenim MT" panose="02010502060101010101" pitchFamily="2" charset="-79"/>
              </a:rPr>
              <a:t>4 beats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 smtClean="0">
                <a:latin typeface="Tw Cen MT" panose="020B0602020104020603" pitchFamily="34" charset="0"/>
                <a:cs typeface="Levenim MT" panose="02010502060101010101" pitchFamily="2" charset="-79"/>
              </a:rPr>
              <a:t>Minim – </a:t>
            </a:r>
            <a:r>
              <a:rPr lang="en-GB" sz="1400" dirty="0" smtClean="0">
                <a:latin typeface="Tw Cen MT" panose="020B0602020104020603" pitchFamily="34" charset="0"/>
                <a:cs typeface="Levenim MT" panose="02010502060101010101" pitchFamily="2" charset="-79"/>
              </a:rPr>
              <a:t>2 beats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 smtClean="0">
                <a:latin typeface="Tw Cen MT" panose="020B0602020104020603" pitchFamily="34" charset="0"/>
                <a:cs typeface="Levenim MT" panose="02010502060101010101" pitchFamily="2" charset="-79"/>
              </a:rPr>
              <a:t>Crotchet – </a:t>
            </a:r>
            <a:r>
              <a:rPr lang="en-GB" sz="1400" dirty="0" smtClean="0">
                <a:latin typeface="Tw Cen MT" panose="020B0602020104020603" pitchFamily="34" charset="0"/>
                <a:cs typeface="Levenim MT" panose="02010502060101010101" pitchFamily="2" charset="-79"/>
              </a:rPr>
              <a:t>1 beat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 smtClean="0">
                <a:latin typeface="Tw Cen MT" panose="020B0602020104020603" pitchFamily="34" charset="0"/>
                <a:cs typeface="Levenim MT" panose="02010502060101010101" pitchFamily="2" charset="-79"/>
              </a:rPr>
              <a:t>Quaver – </a:t>
            </a:r>
            <a:r>
              <a:rPr lang="en-GB" sz="1400" dirty="0" smtClean="0">
                <a:latin typeface="Tw Cen MT" panose="020B0602020104020603" pitchFamily="34" charset="0"/>
                <a:cs typeface="Levenim MT" panose="02010502060101010101" pitchFamily="2" charset="-79"/>
              </a:rPr>
              <a:t>½ of a beat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 smtClean="0">
                <a:latin typeface="Tw Cen MT" panose="020B0602020104020603" pitchFamily="34" charset="0"/>
                <a:cs typeface="Levenim MT" panose="02010502060101010101" pitchFamily="2" charset="-79"/>
              </a:rPr>
              <a:t>Semiquaver – </a:t>
            </a:r>
            <a:r>
              <a:rPr lang="en-GB" sz="1400" dirty="0" smtClean="0">
                <a:latin typeface="Tw Cen MT" panose="020B0602020104020603" pitchFamily="34" charset="0"/>
                <a:cs typeface="Levenim MT" panose="02010502060101010101" pitchFamily="2" charset="-79"/>
              </a:rPr>
              <a:t>¼ of a beat</a:t>
            </a:r>
            <a:endParaRPr lang="en-GB" sz="1400" dirty="0" smtClean="0">
              <a:latin typeface="Tw Cen MT" panose="020B0602020104020603" pitchFamily="34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0265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91CFA12834524FAFF6FDC2DFD6007F" ma:contentTypeVersion="12" ma:contentTypeDescription="Create a new document." ma:contentTypeScope="" ma:versionID="2fc6951d673b6d117cc4e64562e6c5c9">
  <xsd:schema xmlns:xsd="http://www.w3.org/2001/XMLSchema" xmlns:xs="http://www.w3.org/2001/XMLSchema" xmlns:p="http://schemas.microsoft.com/office/2006/metadata/properties" xmlns:ns2="8beff84b-12ef-40c5-b413-6f23a5196ebd" xmlns:ns3="2c5be579-4f96-4d49-84cc-d2412a1854a6" targetNamespace="http://schemas.microsoft.com/office/2006/metadata/properties" ma:root="true" ma:fieldsID="a589f7d113ef075179f23ce30b83cd61" ns2:_="" ns3:_="">
    <xsd:import namespace="8beff84b-12ef-40c5-b413-6f23a5196ebd"/>
    <xsd:import namespace="2c5be579-4f96-4d49-84cc-d2412a1854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eff84b-12ef-40c5-b413-6f23a5196e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5be579-4f96-4d49-84cc-d2412a1854a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2807C01-84AF-40F1-8D3C-88B6FF0C27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DBC920D-EE60-4D4C-9756-86338056DA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eff84b-12ef-40c5-b413-6f23a5196ebd"/>
    <ds:schemaRef ds:uri="2c5be579-4f96-4d49-84cc-d2412a1854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8710B5D-90EB-455C-BF43-D47FBD79638B}">
  <ds:schemaRefs>
    <ds:schemaRef ds:uri="http://purl.org/dc/terms/"/>
    <ds:schemaRef ds:uri="2c5be579-4f96-4d49-84cc-d2412a1854a6"/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8beff84b-12ef-40c5-b413-6f23a5196ebd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279</TotalTime>
  <Words>288</Words>
  <Application>Microsoft Office PowerPoint</Application>
  <PresentationFormat>A4 Paper (210x297 mm)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Levenim MT</vt:lpstr>
      <vt:lpstr>Tw Cen MT</vt:lpstr>
      <vt:lpstr>Office Theme</vt:lpstr>
      <vt:lpstr>PowerPoint Presentation</vt:lpstr>
    </vt:vector>
  </TitlesOfParts>
  <Company>Torch Academy Gateway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Farnie</dc:creator>
  <cp:lastModifiedBy>L Wilson Staff 8924020</cp:lastModifiedBy>
  <cp:revision>25</cp:revision>
  <dcterms:created xsi:type="dcterms:W3CDTF">2018-06-22T11:28:57Z</dcterms:created>
  <dcterms:modified xsi:type="dcterms:W3CDTF">2020-01-24T10:38:42Z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0x0101006991CFA12834524FAFF6FDC2DFD6007F</vt:lpwstr>
  </property>
  <property fmtid="{D5CDD505-2E9C-101B-9397-08002B2CF9AE}" pid="3" name="Order">
    <vt:r8>8181600</vt:r8>
  </property>
</Properties>
</file>