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7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 Read Staff 8924020" userId="9cf58cb5-c5a8-4505-b770-58b6e37fbf67" providerId="ADAL" clId="{6BFE4989-1E07-4C5D-A5BF-2C54BF4A76B1}"/>
    <pc:docChg chg="modSld">
      <pc:chgData name="S Read Staff 8924020" userId="9cf58cb5-c5a8-4505-b770-58b6e37fbf67" providerId="ADAL" clId="{6BFE4989-1E07-4C5D-A5BF-2C54BF4A76B1}" dt="2021-11-15T11:18:35.484" v="11" actId="20577"/>
      <pc:docMkLst>
        <pc:docMk/>
      </pc:docMkLst>
      <pc:sldChg chg="modSp">
        <pc:chgData name="S Read Staff 8924020" userId="9cf58cb5-c5a8-4505-b770-58b6e37fbf67" providerId="ADAL" clId="{6BFE4989-1E07-4C5D-A5BF-2C54BF4A76B1}" dt="2021-11-15T11:18:35.484" v="11" actId="20577"/>
        <pc:sldMkLst>
          <pc:docMk/>
          <pc:sldMk cId="3364296678" sldId="273"/>
        </pc:sldMkLst>
        <pc:graphicFrameChg chg="modGraphic">
          <ac:chgData name="S Read Staff 8924020" userId="9cf58cb5-c5a8-4505-b770-58b6e37fbf67" providerId="ADAL" clId="{6BFE4989-1E07-4C5D-A5BF-2C54BF4A76B1}" dt="2021-11-15T11:18:35.484" v="11" actId="20577"/>
          <ac:graphicFrameMkLst>
            <pc:docMk/>
            <pc:sldMk cId="3364296678" sldId="273"/>
            <ac:graphicFrameMk id="7" creationId="{00000000-0000-0000-0000-000000000000}"/>
          </ac:graphicFrameMkLst>
        </pc:graphicFrameChg>
      </pc:sldChg>
    </pc:docChg>
  </pc:docChgLst>
  <pc:docChgLst>
    <pc:chgData name="S Read Staff 8924020" userId="9cf58cb5-c5a8-4505-b770-58b6e37fbf67" providerId="ADAL" clId="{2730FDCE-98A4-44C5-8A76-EA52E5C2FACB}"/>
    <pc:docChg chg="custSel modSld">
      <pc:chgData name="S Read Staff 8924020" userId="9cf58cb5-c5a8-4505-b770-58b6e37fbf67" providerId="ADAL" clId="{2730FDCE-98A4-44C5-8A76-EA52E5C2FACB}" dt="2021-10-31T14:18:28.092" v="462" actId="20577"/>
      <pc:docMkLst>
        <pc:docMk/>
      </pc:docMkLst>
      <pc:sldChg chg="modSp mod">
        <pc:chgData name="S Read Staff 8924020" userId="9cf58cb5-c5a8-4505-b770-58b6e37fbf67" providerId="ADAL" clId="{2730FDCE-98A4-44C5-8A76-EA52E5C2FACB}" dt="2021-10-31T14:18:28.092" v="462" actId="20577"/>
        <pc:sldMkLst>
          <pc:docMk/>
          <pc:sldMk cId="3364296678" sldId="273"/>
        </pc:sldMkLst>
        <pc:graphicFrameChg chg="mod modGraphic">
          <ac:chgData name="S Read Staff 8924020" userId="9cf58cb5-c5a8-4505-b770-58b6e37fbf67" providerId="ADAL" clId="{2730FDCE-98A4-44C5-8A76-EA52E5C2FACB}" dt="2021-10-31T14:18:28.092" v="462" actId="20577"/>
          <ac:graphicFrameMkLst>
            <pc:docMk/>
            <pc:sldMk cId="3364296678" sldId="273"/>
            <ac:graphicFrameMk id="7" creationId="{00000000-0000-0000-0000-000000000000}"/>
          </ac:graphicFrameMkLst>
        </pc:graphicFrameChg>
        <pc:picChg chg="mod">
          <ac:chgData name="S Read Staff 8924020" userId="9cf58cb5-c5a8-4505-b770-58b6e37fbf67" providerId="ADAL" clId="{2730FDCE-98A4-44C5-8A76-EA52E5C2FACB}" dt="2021-10-31T14:17:51.090" v="450" actId="1076"/>
          <ac:picMkLst>
            <pc:docMk/>
            <pc:sldMk cId="3364296678" sldId="273"/>
            <ac:picMk id="3" creationId="{00000000-0000-0000-0000-000000000000}"/>
          </ac:picMkLst>
        </pc:picChg>
        <pc:picChg chg="mod">
          <ac:chgData name="S Read Staff 8924020" userId="9cf58cb5-c5a8-4505-b770-58b6e37fbf67" providerId="ADAL" clId="{2730FDCE-98A4-44C5-8A76-EA52E5C2FACB}" dt="2021-10-31T14:17:54.637" v="451" actId="1076"/>
          <ac:picMkLst>
            <pc:docMk/>
            <pc:sldMk cId="3364296678" sldId="273"/>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FC800E2-CB07-4F0E-868E-8EBA223D548E}" type="datetimeFigureOut">
              <a:rPr lang="en-GB" smtClean="0"/>
              <a:t>15/11/2021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3434254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FC800E2-CB07-4F0E-868E-8EBA223D548E}" type="datetimeFigureOut">
              <a:rPr lang="en-GB" smtClean="0"/>
              <a:t>15/11/2021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294601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FC800E2-CB07-4F0E-868E-8EBA223D548E}" type="datetimeFigureOut">
              <a:rPr lang="en-GB" smtClean="0"/>
              <a:t>15/11/2021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15393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FC800E2-CB07-4F0E-868E-8EBA223D548E}" type="datetimeFigureOut">
              <a:rPr lang="en-GB" smtClean="0"/>
              <a:t>15/11/2021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3763226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C800E2-CB07-4F0E-868E-8EBA223D548E}" type="datetimeFigureOut">
              <a:rPr lang="en-GB" smtClean="0"/>
              <a:t>15/11/2021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71487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FC800E2-CB07-4F0E-868E-8EBA223D548E}" type="datetimeFigureOut">
              <a:rPr lang="en-GB" smtClean="0"/>
              <a:t>15/11/2021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217345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FC800E2-CB07-4F0E-868E-8EBA223D548E}" type="datetimeFigureOut">
              <a:rPr lang="en-GB" smtClean="0"/>
              <a:t>15/11/2021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354708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FC800E2-CB07-4F0E-868E-8EBA223D548E}" type="datetimeFigureOut">
              <a:rPr lang="en-GB" smtClean="0"/>
              <a:t>15/11/2021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2515341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C800E2-CB07-4F0E-868E-8EBA223D548E}" type="datetimeFigureOut">
              <a:rPr lang="en-GB" smtClean="0"/>
              <a:t>15/11/2021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3309256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FC800E2-CB07-4F0E-868E-8EBA223D548E}" type="datetimeFigureOut">
              <a:rPr lang="en-GB" smtClean="0"/>
              <a:t>15/11/2021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135635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FC800E2-CB07-4F0E-868E-8EBA223D548E}" type="datetimeFigureOut">
              <a:rPr lang="en-GB" smtClean="0"/>
              <a:t>15/11/2021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7C36E8-8713-4D9E-9644-05D0D6B53DE6}" type="slidenum">
              <a:rPr lang="en-GB" smtClean="0"/>
              <a:t>‹#›</a:t>
            </a:fld>
            <a:endParaRPr lang="en-GB"/>
          </a:p>
        </p:txBody>
      </p:sp>
    </p:spTree>
    <p:extLst>
      <p:ext uri="{BB962C8B-B14F-4D97-AF65-F5344CB8AC3E}">
        <p14:creationId xmlns:p14="http://schemas.microsoft.com/office/powerpoint/2010/main" val="284730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800E2-CB07-4F0E-868E-8EBA223D548E}" type="datetimeFigureOut">
              <a:rPr lang="en-GB" smtClean="0"/>
              <a:t>15/11/2021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7C36E8-8713-4D9E-9644-05D0D6B53DE6}" type="slidenum">
              <a:rPr lang="en-GB" smtClean="0"/>
              <a:t>‹#›</a:t>
            </a:fld>
            <a:endParaRPr lang="en-GB"/>
          </a:p>
        </p:txBody>
      </p:sp>
    </p:spTree>
    <p:extLst>
      <p:ext uri="{BB962C8B-B14F-4D97-AF65-F5344CB8AC3E}">
        <p14:creationId xmlns:p14="http://schemas.microsoft.com/office/powerpoint/2010/main" val="2051593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94169857"/>
              </p:ext>
            </p:extLst>
          </p:nvPr>
        </p:nvGraphicFramePr>
        <p:xfrm>
          <a:off x="66675" y="44795"/>
          <a:ext cx="11871326" cy="6768409"/>
        </p:xfrm>
        <a:graphic>
          <a:graphicData uri="http://schemas.openxmlformats.org/drawingml/2006/table">
            <a:tbl>
              <a:tblPr firstRow="1" bandRow="1">
                <a:tableStyleId>{5940675A-B579-460E-94D1-54222C63F5DA}</a:tableStyleId>
              </a:tblPr>
              <a:tblGrid>
                <a:gridCol w="5935663">
                  <a:extLst>
                    <a:ext uri="{9D8B030D-6E8A-4147-A177-3AD203B41FA5}">
                      <a16:colId xmlns:a16="http://schemas.microsoft.com/office/drawing/2014/main" val="2658787580"/>
                    </a:ext>
                  </a:extLst>
                </a:gridCol>
                <a:gridCol w="5935663">
                  <a:extLst>
                    <a:ext uri="{9D8B030D-6E8A-4147-A177-3AD203B41FA5}">
                      <a16:colId xmlns:a16="http://schemas.microsoft.com/office/drawing/2014/main" val="2204665910"/>
                    </a:ext>
                  </a:extLst>
                </a:gridCol>
              </a:tblGrid>
              <a:tr h="2225988">
                <a:tc gridSpan="2">
                  <a:txBody>
                    <a:bodyPr/>
                    <a:lstStyle/>
                    <a:p>
                      <a:pPr marL="0" indent="0" algn="ctr">
                        <a:buNone/>
                      </a:pPr>
                      <a:r>
                        <a:rPr lang="en-GB" sz="2400" b="1" i="0" dirty="0">
                          <a:solidFill>
                            <a:schemeClr val="tx1"/>
                          </a:solidFill>
                          <a:latin typeface="Century Gothic" panose="020B0502020202020204" pitchFamily="34" charset="0"/>
                        </a:rPr>
                        <a:t>Nottingham Free School Design Technology– </a:t>
                      </a:r>
                    </a:p>
                    <a:p>
                      <a:pPr marL="0" indent="0" algn="ctr">
                        <a:buNone/>
                      </a:pPr>
                      <a:r>
                        <a:rPr lang="en-GB" sz="2400" b="0" i="0" dirty="0">
                          <a:solidFill>
                            <a:schemeClr val="tx1"/>
                          </a:solidFill>
                          <a:latin typeface="Century Gothic" panose="020B0502020202020204" pitchFamily="34" charset="0"/>
                        </a:rPr>
                        <a:t>‘</a:t>
                      </a:r>
                      <a:r>
                        <a:rPr lang="en-GB" sz="2400" b="0" i="1" dirty="0">
                          <a:solidFill>
                            <a:schemeClr val="tx1"/>
                          </a:solidFill>
                          <a:latin typeface="Century Gothic" panose="020B0502020202020204" pitchFamily="34" charset="0"/>
                        </a:rPr>
                        <a:t>Inspired goals, valued achievements’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dirty="0">
                        <a:latin typeface="Century Gothic" panose="020B0502020202020204" pitchFamily="34" charset="0"/>
                      </a:endParaRPr>
                    </a:p>
                    <a:p>
                      <a:r>
                        <a:rPr lang="en-GB" sz="1400" b="1" dirty="0">
                          <a:latin typeface="Century Gothic" panose="020B0502020202020204" pitchFamily="34" charset="0"/>
                        </a:rPr>
                        <a:t>Our ambition </a:t>
                      </a:r>
                      <a:r>
                        <a:rPr lang="en-GB" sz="1400" b="0" kern="1200" dirty="0">
                          <a:solidFill>
                            <a:schemeClr val="tx1"/>
                          </a:solidFill>
                          <a:effectLst/>
                          <a:latin typeface="Century Gothic" panose="020B0502020202020204" pitchFamily="34" charset="0"/>
                          <a:ea typeface="+mn-ea"/>
                          <a:cs typeface="+mn-cs"/>
                        </a:rPr>
                        <a:t>i</a:t>
                      </a:r>
                      <a:r>
                        <a:rPr lang="en-GB" sz="1400" kern="1200" dirty="0">
                          <a:solidFill>
                            <a:schemeClr val="tx1"/>
                          </a:solidFill>
                          <a:effectLst/>
                          <a:latin typeface="Century Gothic" panose="020B0502020202020204" pitchFamily="34" charset="0"/>
                          <a:ea typeface="+mn-ea"/>
                          <a:cs typeface="+mn-cs"/>
                        </a:rPr>
                        <a:t>s for all our students to use creativity and imagination to make products that solve real and relevant problems considering the needs of others.  Pupils will learn to take risks, becoming resourceful, innovative, enterprising and capable citizens. Students will develop a crucial life skill that enables pupils to feed themselves and others affordably and well, now and in later life.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latin typeface="Century Gothic" panose="020B0502020202020204" pitchFamily="34" charset="0"/>
                        </a:rPr>
                        <a:t>Our core values</a:t>
                      </a:r>
                      <a:r>
                        <a:rPr lang="en-GB" sz="1400" dirty="0">
                          <a:latin typeface="Century Gothic" panose="020B0502020202020204" pitchFamily="34" charset="0"/>
                        </a:rPr>
                        <a:t>,</a:t>
                      </a:r>
                      <a:r>
                        <a:rPr lang="en-GB" sz="1400" baseline="0" dirty="0">
                          <a:latin typeface="Century Gothic" panose="020B0502020202020204" pitchFamily="34" charset="0"/>
                        </a:rPr>
                        <a:t> </a:t>
                      </a:r>
                      <a:r>
                        <a:rPr lang="en-GB" sz="1400" kern="1200" dirty="0">
                          <a:solidFill>
                            <a:schemeClr val="tx1"/>
                          </a:solidFill>
                          <a:effectLst/>
                          <a:latin typeface="Century Gothic" panose="020B0502020202020204" pitchFamily="34" charset="0"/>
                          <a:ea typeface="+mn-ea"/>
                          <a:cs typeface="+mn-cs"/>
                        </a:rPr>
                        <a:t>Hard work and kindness, develops the creative, technical and practical expertise in our students that enable them to pursue successful, healthy and fulfilled lives.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latin typeface="Century Gothic" panose="020B0502020202020204" pitchFamily="34" charset="0"/>
                      </a:endParaRPr>
                    </a:p>
                  </a:txBody>
                  <a:tcPr marL="74295" marR="74295" marT="37148" marB="37148" anchor="ctr"/>
                </a:tc>
                <a:tc hMerge="1">
                  <a:txBody>
                    <a:bodyPr/>
                    <a:lstStyle/>
                    <a:p>
                      <a:pPr marL="0" indent="0" fontAlgn="base">
                        <a:buNone/>
                      </a:pPr>
                      <a:endParaRPr lang="en-GB" sz="1600" b="0" i="0" dirty="0">
                        <a:solidFill>
                          <a:schemeClr val="tx1"/>
                        </a:solidFill>
                      </a:endParaRPr>
                    </a:p>
                  </a:txBody>
                  <a:tcPr/>
                </a:tc>
                <a:extLst>
                  <a:ext uri="{0D108BD9-81ED-4DB2-BD59-A6C34878D82A}">
                    <a16:rowId xmlns:a16="http://schemas.microsoft.com/office/drawing/2014/main" val="3830220394"/>
                  </a:ext>
                </a:extLst>
              </a:tr>
              <a:tr h="20799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dirty="0">
                          <a:solidFill>
                            <a:schemeClr val="tx1"/>
                          </a:solidFill>
                          <a:latin typeface="Century Gothic" panose="020B0502020202020204" pitchFamily="34" charset="0"/>
                        </a:rPr>
                        <a:t>As students of Design Technology we work hard</a:t>
                      </a:r>
                    </a:p>
                    <a:p>
                      <a:r>
                        <a:rPr lang="en-GB" sz="1400" kern="1200" dirty="0">
                          <a:solidFill>
                            <a:schemeClr val="tx1"/>
                          </a:solidFill>
                          <a:effectLst/>
                          <a:latin typeface="Century Gothic" panose="020B0502020202020204" pitchFamily="34" charset="0"/>
                          <a:ea typeface="+mn-ea"/>
                          <a:cs typeface="+mn-cs"/>
                        </a:rPr>
                        <a:t>We contribute actively to the creativity, culture, wealth and well-being of ourselves, our community and country through problem solving. We take risks and so become more resourceful, innovative, enterprising and capable.  We develop an understanding that will enable us to become discriminating consumers of food </a:t>
                      </a:r>
                      <a:r>
                        <a:rPr lang="en-GB" sz="1400" kern="1200">
                          <a:solidFill>
                            <a:schemeClr val="tx1"/>
                          </a:solidFill>
                          <a:effectLst/>
                          <a:latin typeface="Century Gothic" panose="020B0502020202020204" pitchFamily="34" charset="0"/>
                          <a:ea typeface="+mn-ea"/>
                          <a:cs typeface="+mn-cs"/>
                        </a:rPr>
                        <a:t>and design products</a:t>
                      </a:r>
                      <a:r>
                        <a:rPr lang="en-GB" sz="1400" kern="1200" dirty="0">
                          <a:solidFill>
                            <a:schemeClr val="tx1"/>
                          </a:solidFill>
                          <a:effectLst/>
                          <a:latin typeface="Century Gothic" panose="020B0502020202020204" pitchFamily="34" charset="0"/>
                          <a:ea typeface="+mn-ea"/>
                          <a:cs typeface="+mn-cs"/>
                        </a:rPr>
                        <a:t>, enabling us to participate responsibly in society in an active and informed manner.</a:t>
                      </a:r>
                    </a:p>
                    <a:p>
                      <a:pPr marL="0" indent="0">
                        <a:buNone/>
                      </a:pPr>
                      <a:endParaRPr lang="en-GB" sz="1400" b="1" i="0" dirty="0">
                        <a:solidFill>
                          <a:schemeClr val="tx1"/>
                        </a:solidFill>
                        <a:latin typeface="Century Gothic" panose="020B0502020202020204" pitchFamily="34" charset="0"/>
                      </a:endParaRPr>
                    </a:p>
                    <a:p>
                      <a:pPr marL="0" indent="0">
                        <a:buNone/>
                      </a:pPr>
                      <a:endParaRPr lang="en-GB" sz="1400" b="1" i="0" dirty="0">
                        <a:solidFill>
                          <a:schemeClr val="tx1"/>
                        </a:solidFill>
                        <a:latin typeface="Century Gothic" panose="020B0502020202020204" pitchFamily="34" charset="0"/>
                      </a:endParaRPr>
                    </a:p>
                    <a:p>
                      <a:pPr marL="0" indent="0">
                        <a:buNone/>
                      </a:pPr>
                      <a:endParaRPr lang="en-GB" sz="1400" b="1" i="0" dirty="0">
                        <a:solidFill>
                          <a:schemeClr val="tx1"/>
                        </a:solidFill>
                        <a:latin typeface="Century Gothic" panose="020B0502020202020204" pitchFamily="34" charset="0"/>
                      </a:endParaRPr>
                    </a:p>
                  </a:txBody>
                  <a:tcPr marL="74295" marR="74295" marT="37148" marB="37148"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dirty="0">
                          <a:solidFill>
                            <a:schemeClr val="tx1"/>
                          </a:solidFill>
                          <a:latin typeface="Century Gothic" panose="020B0502020202020204" pitchFamily="34" charset="0"/>
                        </a:rPr>
                        <a:t>As teachers of Design Technology we work hard</a:t>
                      </a:r>
                    </a:p>
                    <a:p>
                      <a:r>
                        <a:rPr lang="en-GB" sz="1400" kern="1200" dirty="0">
                          <a:solidFill>
                            <a:schemeClr val="tx1"/>
                          </a:solidFill>
                          <a:effectLst/>
                          <a:latin typeface="Century Gothic" panose="020B0502020202020204" pitchFamily="34" charset="0"/>
                          <a:ea typeface="+mn-ea"/>
                          <a:cs typeface="+mn-cs"/>
                        </a:rPr>
                        <a:t>We cultivate safe learning environments where we fuel students’ curiosity about the best of what has been said, written and done in the field of design.  We encourage students to develop their creativity and imagination and help students to use this to solve problems. </a:t>
                      </a:r>
                      <a:r>
                        <a:rPr lang="en-GB" sz="1400" dirty="0">
                          <a:solidFill>
                            <a:schemeClr val="tx1"/>
                          </a:solidFill>
                          <a:latin typeface="Century Gothic" panose="020B0502020202020204" pitchFamily="34" charset="0"/>
                          <a:ea typeface="+mn-lt"/>
                          <a:cs typeface="+mn-lt"/>
                        </a:rPr>
                        <a:t>We scaffold learning in ways that help students to develop their skills, knowledge,  understanding and evaluation. We build resilience and  support them to develop their own ideas and challenge them to never give up.</a:t>
                      </a:r>
                    </a:p>
                  </a:txBody>
                  <a:tcPr marL="74295" marR="74295" marT="37148" marB="37148" anchor="ctr">
                    <a:solidFill>
                      <a:schemeClr val="accent1">
                        <a:lumMod val="40000"/>
                        <a:lumOff val="60000"/>
                      </a:schemeClr>
                    </a:solidFill>
                  </a:tcPr>
                </a:tc>
                <a:extLst>
                  <a:ext uri="{0D108BD9-81ED-4DB2-BD59-A6C34878D82A}">
                    <a16:rowId xmlns:a16="http://schemas.microsoft.com/office/drawing/2014/main" val="4122141588"/>
                  </a:ext>
                </a:extLst>
              </a:tr>
              <a:tr h="1834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dirty="0">
                          <a:solidFill>
                            <a:schemeClr val="tx1"/>
                          </a:solidFill>
                          <a:latin typeface="Century Gothic" panose="020B0502020202020204" pitchFamily="34" charset="0"/>
                        </a:rPr>
                        <a:t>As students of Design Technology we are kind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Century Gothic" panose="020B0502020202020204" pitchFamily="34" charset="0"/>
                          <a:ea typeface="+mn-lt"/>
                          <a:cs typeface="+mn-lt"/>
                        </a:rPr>
                        <a:t>We are growing up together. We explore together, discuss ideas together, and value each other’s opinions. We are  empathetic and respectful young people who appreciate the diversity in our school and in our community and consider the environmental impact of our actions.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solidFill>
                          <a:schemeClr val="tx1"/>
                        </a:solidFill>
                        <a:ea typeface="+mn-lt"/>
                        <a:cs typeface="+mn-lt"/>
                      </a:endParaRPr>
                    </a:p>
                  </a:txBody>
                  <a:tcPr marL="74295" marR="74295" marT="37148" marB="37148" anchor="c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400" b="1" i="0" dirty="0">
                          <a:solidFill>
                            <a:schemeClr val="tx1"/>
                          </a:solidFill>
                          <a:latin typeface="Century Gothic" panose="020B0502020202020204" pitchFamily="34" charset="0"/>
                        </a:rPr>
                        <a:t>As </a:t>
                      </a:r>
                      <a:r>
                        <a:rPr lang="en-GB" sz="1400" b="1" i="0">
                          <a:solidFill>
                            <a:schemeClr val="tx1"/>
                          </a:solidFill>
                          <a:latin typeface="Century Gothic" panose="020B0502020202020204" pitchFamily="34" charset="0"/>
                        </a:rPr>
                        <a:t>teachers of Design </a:t>
                      </a:r>
                      <a:r>
                        <a:rPr lang="en-GB" sz="1400" b="1" i="0" dirty="0">
                          <a:solidFill>
                            <a:schemeClr val="tx1"/>
                          </a:solidFill>
                          <a:latin typeface="Century Gothic" panose="020B0502020202020204" pitchFamily="34" charset="0"/>
                        </a:rPr>
                        <a:t>Technology we are kind</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400" kern="1200" dirty="0">
                          <a:solidFill>
                            <a:schemeClr val="tx1"/>
                          </a:solidFill>
                          <a:effectLst/>
                          <a:latin typeface="Century Gothic" panose="020B0502020202020204" pitchFamily="34" charset="0"/>
                          <a:ea typeface="+mn-ea"/>
                          <a:cs typeface="+mn-cs"/>
                        </a:rPr>
                        <a:t>We are role models for our students keeping up to date with the latest information on our subject.  We enjoy the privilege of sharing their journeys, helping them to develop their sense of responsibility and respect for themselves and the world around them.</a:t>
                      </a:r>
                      <a:endParaRPr lang="en-GB" sz="1100" b="1" i="0" kern="1200" dirty="0">
                        <a:solidFill>
                          <a:schemeClr val="tx1"/>
                        </a:solidFill>
                        <a:effectLst/>
                        <a:latin typeface="Century Gothic" panose="020B0502020202020204" pitchFamily="34"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100" b="1" i="0" kern="1200" dirty="0">
                        <a:solidFill>
                          <a:schemeClr val="tx1"/>
                        </a:solidFill>
                        <a:effectLst/>
                        <a:latin typeface="Century Gothic" panose="020B0502020202020204" pitchFamily="34" charset="0"/>
                        <a:ea typeface="+mn-ea"/>
                        <a:cs typeface="+mn-cs"/>
                      </a:endParaRPr>
                    </a:p>
                  </a:txBody>
                  <a:tcPr marL="74295" marR="74295" marT="37148" marB="37148" anchor="ctr">
                    <a:solidFill>
                      <a:schemeClr val="accent1">
                        <a:lumMod val="60000"/>
                        <a:lumOff val="40000"/>
                      </a:schemeClr>
                    </a:solidFill>
                  </a:tcPr>
                </a:tc>
                <a:extLst>
                  <a:ext uri="{0D108BD9-81ED-4DB2-BD59-A6C34878D82A}">
                    <a16:rowId xmlns:a16="http://schemas.microsoft.com/office/drawing/2014/main" val="3167868773"/>
                  </a:ext>
                </a:extLst>
              </a:tr>
            </a:tbl>
          </a:graphicData>
        </a:graphic>
      </p:graphicFrame>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7178" y="178697"/>
            <a:ext cx="392117" cy="430661"/>
          </a:xfrm>
          <a:prstGeom prst="rect">
            <a:avLst/>
          </a:prstGeom>
        </p:spPr>
      </p:pic>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02705" y="178697"/>
            <a:ext cx="392117" cy="430661"/>
          </a:xfrm>
          <a:prstGeom prst="rect">
            <a:avLst/>
          </a:prstGeom>
        </p:spPr>
      </p:pic>
    </p:spTree>
    <p:extLst>
      <p:ext uri="{BB962C8B-B14F-4D97-AF65-F5344CB8AC3E}">
        <p14:creationId xmlns:p14="http://schemas.microsoft.com/office/powerpoint/2010/main" val="3364296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3629e37-aaeb-4123-bd29-7ab3a1b14894">
      <UserInfo>
        <DisplayName>R Farnie Staff 8924020</DisplayName>
        <AccountId>337</AccountId>
        <AccountType/>
      </UserInfo>
      <UserInfo>
        <DisplayName>M Watts Staff 8924020</DisplayName>
        <AccountId>1757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BCA32FF561A5E448FE40C64B55A7FA5" ma:contentTypeVersion="14" ma:contentTypeDescription="Create a new document." ma:contentTypeScope="" ma:versionID="297faadf5fed08c295c635a1e94c3ecd">
  <xsd:schema xmlns:xsd="http://www.w3.org/2001/XMLSchema" xmlns:xs="http://www.w3.org/2001/XMLSchema" xmlns:p="http://schemas.microsoft.com/office/2006/metadata/properties" xmlns:ns3="63f93e34-6d59-473b-bb4f-e959e7d4a301" xmlns:ns4="73629e37-aaeb-4123-bd29-7ab3a1b14894" targetNamespace="http://schemas.microsoft.com/office/2006/metadata/properties" ma:root="true" ma:fieldsID="7813e3acba86810d40e6ca4e0fe9ad98" ns3:_="" ns4:_="">
    <xsd:import namespace="63f93e34-6d59-473b-bb4f-e959e7d4a301"/>
    <xsd:import namespace="73629e37-aaeb-4123-bd29-7ab3a1b1489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f93e34-6d59-473b-bb4f-e959e7d4a3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3629e37-aaeb-4123-bd29-7ab3a1b1489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5FBE9A-843D-4339-BB88-0E641AAA55D6}">
  <ds:schemaRefs>
    <ds:schemaRef ds:uri="73629e37-aaeb-4123-bd29-7ab3a1b14894"/>
    <ds:schemaRef ds:uri="http://schemas.microsoft.com/office/2006/documentManagement/types"/>
    <ds:schemaRef ds:uri="http://schemas.microsoft.com/office/2006/metadata/properties"/>
    <ds:schemaRef ds:uri="http://purl.org/dc/elements/1.1/"/>
    <ds:schemaRef ds:uri="http://purl.org/dc/dcmitype/"/>
    <ds:schemaRef ds:uri="http://schemas.microsoft.com/office/infopath/2007/PartnerControls"/>
    <ds:schemaRef ds:uri="63f93e34-6d59-473b-bb4f-e959e7d4a301"/>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9BCB1A34-E9B0-40E2-9A48-EB1E748DAF2C}">
  <ds:schemaRefs>
    <ds:schemaRef ds:uri="http://schemas.microsoft.com/sharepoint/v3/contenttype/forms"/>
  </ds:schemaRefs>
</ds:datastoreItem>
</file>

<file path=customXml/itemProps3.xml><?xml version="1.0" encoding="utf-8"?>
<ds:datastoreItem xmlns:ds="http://schemas.openxmlformats.org/officeDocument/2006/customXml" ds:itemID="{463E582B-9F7B-4AFB-B757-CE2F476F79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f93e34-6d59-473b-bb4f-e959e7d4a301"/>
    <ds:schemaRef ds:uri="73629e37-aaeb-4123-bd29-7ab3a1b148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1068</TotalTime>
  <Words>411</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Britten Staff 8924020</dc:creator>
  <cp:lastModifiedBy>S Read Staff 8924020</cp:lastModifiedBy>
  <cp:revision>156</cp:revision>
  <dcterms:created xsi:type="dcterms:W3CDTF">2021-04-29T14:25:45Z</dcterms:created>
  <dcterms:modified xsi:type="dcterms:W3CDTF">2021-11-15T11:18:42Z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0x0101004BCA32FF561A5E448FE40C64B55A7FA5</vt:lpwstr>
  </property>
</Properties>
</file>